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handoutMasterIdLst>
    <p:handoutMasterId r:id="rId32"/>
  </p:handoutMasterIdLst>
  <p:sldIdLst>
    <p:sldId id="256" r:id="rId5"/>
    <p:sldId id="3199" r:id="rId6"/>
    <p:sldId id="3201" r:id="rId7"/>
    <p:sldId id="3200" r:id="rId8"/>
    <p:sldId id="3202" r:id="rId9"/>
    <p:sldId id="3203" r:id="rId10"/>
    <p:sldId id="3204" r:id="rId11"/>
    <p:sldId id="257" r:id="rId12"/>
    <p:sldId id="765" r:id="rId13"/>
    <p:sldId id="766" r:id="rId14"/>
    <p:sldId id="767" r:id="rId15"/>
    <p:sldId id="307" r:id="rId16"/>
    <p:sldId id="759" r:id="rId17"/>
    <p:sldId id="310" r:id="rId18"/>
    <p:sldId id="768" r:id="rId19"/>
    <p:sldId id="259" r:id="rId20"/>
    <p:sldId id="258" r:id="rId21"/>
    <p:sldId id="263" r:id="rId22"/>
    <p:sldId id="760" r:id="rId23"/>
    <p:sldId id="264" r:id="rId24"/>
    <p:sldId id="3197" r:id="rId25"/>
    <p:sldId id="291" r:id="rId26"/>
    <p:sldId id="3196" r:id="rId27"/>
    <p:sldId id="3198" r:id="rId28"/>
    <p:sldId id="3181" r:id="rId29"/>
    <p:sldId id="3179"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D79F09-F5A9-9572-09C6-44C4A08693B2}" name="Tariq, Wareesha" initials="TW" userId="S::Wareesha.X.Tariq@hud.gov::6330b478-b73d-4bef-a1cc-87969ed85584" providerId="AD"/>
  <p188:author id="{66688372-42C3-8F4B-6F60-379F848E648D}" name="Carpenter, Jennifer H" initials="CJH" userId="S::Jennifer.Hylton.Carpenter@hud.gov::40d924ec-3d7c-40ff-863c-d98c2456a93a" providerId="AD"/>
  <p188:author id="{2906FD8C-03D6-C8A5-2243-99E2B018AB76}" name="Rivera-Carrion, Laura I" initials="RCLI" userId="S::Laura.I.Rivera-Carrion@hud.gov::58e852b4-915a-41e0-aacf-005a971fad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3792" autoAdjust="0"/>
  </p:normalViewPr>
  <p:slideViewPr>
    <p:cSldViewPr snapToGrid="0">
      <p:cViewPr varScale="1">
        <p:scale>
          <a:sx n="60" d="100"/>
          <a:sy n="60" d="100"/>
        </p:scale>
        <p:origin x="996" y="40"/>
      </p:cViewPr>
      <p:guideLst/>
    </p:cSldViewPr>
  </p:slideViewPr>
  <p:outlineViewPr>
    <p:cViewPr>
      <p:scale>
        <a:sx n="33" d="100"/>
        <a:sy n="33" d="100"/>
      </p:scale>
      <p:origin x="0" y="-2872"/>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3" d="100"/>
          <a:sy n="83"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45728\Downloads\PR%20CDBG-DR%20Inquiry%20&amp;%20Complaint%20Log%20-%20updated%20(1)%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45728\Downloads\PR%20CDBG-DR%20Inquiry%20&amp;%20Complaint%20Log%20-%20updated%20(1)%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 CDBG-DR Inquiry &amp; Complaint Log - updated (1) (1).xlsx]Suggestion6!PivotTable6</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R"/>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R"/>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R"/>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Suggestion6!$D$4</c:f>
              <c:strCache>
                <c:ptCount val="1"/>
                <c:pt idx="0">
                  <c:v>Total</c:v>
                </c:pt>
              </c:strCache>
            </c:strRef>
          </c:tx>
          <c:spPr>
            <a:solidFill>
              <a:schemeClr val="accent1"/>
            </a:solidFill>
            <a:ln>
              <a:noFill/>
            </a:ln>
            <a:effectLst/>
          </c:spPr>
          <c:invertIfNegative val="0"/>
          <c:cat>
            <c:strRef>
              <c:f>Suggestion6!$C$5:$C$7</c:f>
              <c:strCache>
                <c:ptCount val="2"/>
                <c:pt idx="0">
                  <c:v>Resolved</c:v>
                </c:pt>
                <c:pt idx="1">
                  <c:v>N/A</c:v>
                </c:pt>
              </c:strCache>
            </c:strRef>
          </c:cat>
          <c:val>
            <c:numRef>
              <c:f>Suggestion6!$D$5:$D$7</c:f>
              <c:numCache>
                <c:formatCode>0.00%</c:formatCode>
                <c:ptCount val="2"/>
                <c:pt idx="0">
                  <c:v>0.97101449275362317</c:v>
                </c:pt>
                <c:pt idx="1">
                  <c:v>2.8985507246376812E-2</c:v>
                </c:pt>
              </c:numCache>
            </c:numRef>
          </c:val>
          <c:extLst>
            <c:ext xmlns:c16="http://schemas.microsoft.com/office/drawing/2014/chart" uri="{C3380CC4-5D6E-409C-BE32-E72D297353CC}">
              <c16:uniqueId val="{00000000-9914-41D5-9A59-15DA09229937}"/>
            </c:ext>
          </c:extLst>
        </c:ser>
        <c:dLbls>
          <c:showLegendKey val="0"/>
          <c:showVal val="0"/>
          <c:showCatName val="0"/>
          <c:showSerName val="0"/>
          <c:showPercent val="0"/>
          <c:showBubbleSize val="0"/>
        </c:dLbls>
        <c:gapWidth val="33"/>
        <c:overlap val="-30"/>
        <c:axId val="464667104"/>
        <c:axId val="464668184"/>
      </c:barChart>
      <c:catAx>
        <c:axId val="464667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R"/>
          </a:p>
        </c:txPr>
        <c:crossAx val="464668184"/>
        <c:crosses val="autoZero"/>
        <c:auto val="1"/>
        <c:lblAlgn val="ctr"/>
        <c:lblOffset val="100"/>
        <c:noMultiLvlLbl val="0"/>
      </c:catAx>
      <c:valAx>
        <c:axId val="464668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HUD STATUS (Pending, Resolved, and if applicable, Resolution)      *Resolved: when HUD responds to the complainant and explains that the issue was referred to the grantee or to another responsible entitiy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R"/>
          </a:p>
        </c:txPr>
        <c:crossAx val="46466710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R"/>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[PR CDBG-DR Inquiry &amp; Complaint Log - updated (1) (1).xlsx]Suggestion7!PivotTable7</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distribution of 'STATUS   (Pending, Resolved, and if applicable, Date of Resolution)                   *depend on further actions of the grantee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R"/>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R"/>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R"/>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R"/>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Suggestion7!$D$4</c:f>
              <c:strCache>
                <c:ptCount val="1"/>
                <c:pt idx="0">
                  <c:v>Total</c:v>
                </c:pt>
              </c:strCache>
            </c:strRef>
          </c:tx>
          <c:spPr>
            <a:solidFill>
              <a:schemeClr val="accent1"/>
            </a:solidFill>
            <a:ln>
              <a:noFill/>
            </a:ln>
            <a:effectLst/>
          </c:spPr>
          <c:invertIfNegative val="0"/>
          <c:cat>
            <c:strRef>
              <c:f>Suggestion7!$C$5:$C$9</c:f>
              <c:strCache>
                <c:ptCount val="4"/>
                <c:pt idx="0">
                  <c:v>Resolved</c:v>
                </c:pt>
                <c:pt idx="1">
                  <c:v>Pending</c:v>
                </c:pt>
                <c:pt idx="2">
                  <c:v>Pending </c:v>
                </c:pt>
                <c:pt idx="3">
                  <c:v>N/A</c:v>
                </c:pt>
              </c:strCache>
            </c:strRef>
          </c:cat>
          <c:val>
            <c:numRef>
              <c:f>Suggestion7!$D$5:$D$9</c:f>
              <c:numCache>
                <c:formatCode>0.00%</c:formatCode>
                <c:ptCount val="4"/>
                <c:pt idx="0">
                  <c:v>0.78260869565217395</c:v>
                </c:pt>
                <c:pt idx="1">
                  <c:v>0.14492753623188406</c:v>
                </c:pt>
                <c:pt idx="2">
                  <c:v>4.3478260869565216E-2</c:v>
                </c:pt>
                <c:pt idx="3">
                  <c:v>2.8985507246376812E-2</c:v>
                </c:pt>
              </c:numCache>
            </c:numRef>
          </c:val>
          <c:extLst>
            <c:ext xmlns:c16="http://schemas.microsoft.com/office/drawing/2014/chart" uri="{C3380CC4-5D6E-409C-BE32-E72D297353CC}">
              <c16:uniqueId val="{00000000-2AA4-479C-B4FA-C3EA2EFC73B5}"/>
            </c:ext>
          </c:extLst>
        </c:ser>
        <c:dLbls>
          <c:showLegendKey val="0"/>
          <c:showVal val="0"/>
          <c:showCatName val="0"/>
          <c:showSerName val="0"/>
          <c:showPercent val="0"/>
          <c:showBubbleSize val="0"/>
        </c:dLbls>
        <c:gapWidth val="33"/>
        <c:overlap val="-30"/>
        <c:axId val="665664160"/>
        <c:axId val="665662360"/>
      </c:barChart>
      <c:catAx>
        <c:axId val="665664160"/>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STATUS   (Pending, Resolved, and if applicable, Date of Resolution)                   *depend on further actions of the grantee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R"/>
          </a:p>
        </c:txPr>
        <c:crossAx val="665662360"/>
        <c:crosses val="autoZero"/>
        <c:auto val="1"/>
        <c:lblAlgn val="ctr"/>
        <c:lblOffset val="100"/>
        <c:noMultiLvlLbl val="0"/>
      </c:catAx>
      <c:valAx>
        <c:axId val="665662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STATUS   (Pending, Resolved, and if applicable, Date of Resolution)                   *depend on further actions of the grantee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R"/>
          </a:p>
        </c:txPr>
        <c:crossAx val="6656641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R"/>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88E11-4680-45D9-B326-095C9DD47D5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222C80C-E5AA-4C76-A8D4-3BB17BFEE14D}">
      <dgm:prSet custT="1"/>
      <dgm:spPr/>
      <dgm:t>
        <a:bodyPr/>
        <a:lstStyle/>
        <a:p>
          <a:pPr algn="l">
            <a:lnSpc>
              <a:spcPct val="150000"/>
            </a:lnSpc>
          </a:pPr>
          <a:r>
            <a:rPr lang="es-PR" sz="2000" b="1" dirty="0"/>
            <a:t>Office </a:t>
          </a:r>
          <a:r>
            <a:rPr lang="es-PR" sz="2000" b="1" dirty="0" err="1"/>
            <a:t>Main</a:t>
          </a:r>
          <a:r>
            <a:rPr lang="es-PR" sz="2000" b="1" dirty="0"/>
            <a:t> Line: </a:t>
          </a:r>
          <a:r>
            <a:rPr lang="es-PR" sz="2000" dirty="0"/>
            <a:t>787-766-5400 </a:t>
          </a:r>
        </a:p>
        <a:p>
          <a:pPr algn="l">
            <a:lnSpc>
              <a:spcPct val="150000"/>
            </a:lnSpc>
          </a:pPr>
          <a:r>
            <a:rPr lang="es-PR" sz="2000" b="1" dirty="0"/>
            <a:t>Fax</a:t>
          </a:r>
          <a:r>
            <a:rPr lang="es-PR" sz="2000" dirty="0"/>
            <a:t>: (787) 766-5995</a:t>
          </a:r>
          <a:endParaRPr lang="en-US" sz="2000" dirty="0"/>
        </a:p>
      </dgm:t>
    </dgm:pt>
    <dgm:pt modelId="{4BE8175F-F0C7-435B-AED8-CFCBD93241F3}" type="parTrans" cxnId="{BEC04B2D-C81C-44A4-A594-469B8FEE5AB6}">
      <dgm:prSet/>
      <dgm:spPr/>
      <dgm:t>
        <a:bodyPr/>
        <a:lstStyle/>
        <a:p>
          <a:pPr algn="l"/>
          <a:endParaRPr lang="en-US"/>
        </a:p>
      </dgm:t>
    </dgm:pt>
    <dgm:pt modelId="{680D3591-6F7E-4B97-B9E3-C3FF65CD6CAC}" type="sibTrans" cxnId="{BEC04B2D-C81C-44A4-A594-469B8FEE5AB6}">
      <dgm:prSet/>
      <dgm:spPr/>
      <dgm:t>
        <a:bodyPr/>
        <a:lstStyle/>
        <a:p>
          <a:pPr algn="l">
            <a:lnSpc>
              <a:spcPct val="100000"/>
            </a:lnSpc>
          </a:pPr>
          <a:endParaRPr lang="en-US"/>
        </a:p>
      </dgm:t>
    </dgm:pt>
    <dgm:pt modelId="{50C466FD-552D-41F0-97DE-1B7699CBFADF}">
      <dgm:prSet custT="1"/>
      <dgm:spPr/>
      <dgm:t>
        <a:bodyPr/>
        <a:lstStyle/>
        <a:p>
          <a:pPr algn="l">
            <a:lnSpc>
              <a:spcPct val="100000"/>
            </a:lnSpc>
          </a:pPr>
          <a:r>
            <a:rPr lang="es-PR" sz="2000" b="1" dirty="0"/>
            <a:t>TTY</a:t>
          </a:r>
          <a:r>
            <a:rPr lang="es-PR" sz="2000" dirty="0"/>
            <a:t>: (787) 274-5898 </a:t>
          </a:r>
        </a:p>
        <a:p>
          <a:pPr algn="l">
            <a:lnSpc>
              <a:spcPct val="100000"/>
            </a:lnSpc>
          </a:pPr>
          <a:r>
            <a:rPr lang="es-PR" sz="2000" dirty="0"/>
            <a:t>(</a:t>
          </a:r>
          <a:r>
            <a:rPr lang="es-PR" sz="2000" dirty="0" err="1"/>
            <a:t>If</a:t>
          </a:r>
          <a:r>
            <a:rPr lang="es-PR" sz="2000" dirty="0"/>
            <a:t> </a:t>
          </a:r>
          <a:r>
            <a:rPr lang="en-US" sz="2000" b="0" i="0" dirty="0"/>
            <a:t>you're deaf or hard of hearing)</a:t>
          </a:r>
          <a:endParaRPr lang="en-US" sz="2000" dirty="0"/>
        </a:p>
      </dgm:t>
    </dgm:pt>
    <dgm:pt modelId="{7FC51C95-EE7C-4031-A4C2-331781762D84}" type="parTrans" cxnId="{2DA4E098-2BBC-4127-922B-C8BA8B1C5D23}">
      <dgm:prSet/>
      <dgm:spPr/>
      <dgm:t>
        <a:bodyPr/>
        <a:lstStyle/>
        <a:p>
          <a:pPr algn="l"/>
          <a:endParaRPr lang="en-US"/>
        </a:p>
      </dgm:t>
    </dgm:pt>
    <dgm:pt modelId="{9D5D51B3-4F77-424E-BAE7-4257645F044D}" type="sibTrans" cxnId="{2DA4E098-2BBC-4127-922B-C8BA8B1C5D23}">
      <dgm:prSet/>
      <dgm:spPr/>
      <dgm:t>
        <a:bodyPr/>
        <a:lstStyle/>
        <a:p>
          <a:pPr algn="l">
            <a:lnSpc>
              <a:spcPct val="100000"/>
            </a:lnSpc>
          </a:pPr>
          <a:endParaRPr lang="en-US"/>
        </a:p>
      </dgm:t>
    </dgm:pt>
    <dgm:pt modelId="{64ADCEE5-6C5C-454D-B0E3-2768204B7948}">
      <dgm:prSet custT="1"/>
      <dgm:spPr/>
      <dgm:t>
        <a:bodyPr/>
        <a:lstStyle/>
        <a:p>
          <a:pPr algn="l">
            <a:lnSpc>
              <a:spcPct val="100000"/>
            </a:lnSpc>
          </a:pPr>
          <a:r>
            <a:rPr lang="es-PR" sz="2000" dirty="0"/>
            <a:t>US Department of </a:t>
          </a:r>
          <a:r>
            <a:rPr lang="es-PR" sz="2000" dirty="0" err="1"/>
            <a:t>Housing</a:t>
          </a:r>
          <a:r>
            <a:rPr lang="es-PR" sz="2000" dirty="0"/>
            <a:t> and Urban </a:t>
          </a:r>
          <a:r>
            <a:rPr lang="es-PR" sz="2000" dirty="0" err="1"/>
            <a:t>Development</a:t>
          </a:r>
          <a:endParaRPr lang="es-PR" sz="2000" dirty="0"/>
        </a:p>
        <a:p>
          <a:pPr algn="l">
            <a:lnSpc>
              <a:spcPct val="100000"/>
            </a:lnSpc>
          </a:pPr>
          <a:r>
            <a:rPr lang="es-PR" sz="2000" dirty="0"/>
            <a:t>San Juan Field Office</a:t>
          </a:r>
        </a:p>
        <a:p>
          <a:pPr algn="l">
            <a:lnSpc>
              <a:spcPct val="100000"/>
            </a:lnSpc>
          </a:pPr>
          <a:r>
            <a:rPr lang="es-PR" sz="2000" dirty="0"/>
            <a:t>235 Federico Costa Street, Suite 200</a:t>
          </a:r>
        </a:p>
        <a:p>
          <a:pPr algn="l">
            <a:lnSpc>
              <a:spcPct val="100000"/>
            </a:lnSpc>
          </a:pPr>
          <a:r>
            <a:rPr lang="es-PR" sz="2000" dirty="0"/>
            <a:t>San Juan, Puerto Rico 00918</a:t>
          </a:r>
          <a:endParaRPr lang="en-US" sz="2000" dirty="0"/>
        </a:p>
      </dgm:t>
    </dgm:pt>
    <dgm:pt modelId="{88903AF5-52F3-456B-8101-500674AFBB45}" type="parTrans" cxnId="{B021569E-AE32-41CC-A1D2-EA6115523C0D}">
      <dgm:prSet/>
      <dgm:spPr/>
      <dgm:t>
        <a:bodyPr/>
        <a:lstStyle/>
        <a:p>
          <a:pPr algn="l"/>
          <a:endParaRPr lang="en-US"/>
        </a:p>
      </dgm:t>
    </dgm:pt>
    <dgm:pt modelId="{B267BD79-2BBA-4726-B6DF-5360AA6058CA}" type="sibTrans" cxnId="{B021569E-AE32-41CC-A1D2-EA6115523C0D}">
      <dgm:prSet/>
      <dgm:spPr/>
      <dgm:t>
        <a:bodyPr/>
        <a:lstStyle/>
        <a:p>
          <a:pPr algn="l">
            <a:lnSpc>
              <a:spcPct val="100000"/>
            </a:lnSpc>
          </a:pPr>
          <a:endParaRPr lang="en-US"/>
        </a:p>
      </dgm:t>
    </dgm:pt>
    <dgm:pt modelId="{7E9B37DF-461D-45F7-9328-5DB16B0D0097}">
      <dgm:prSet custT="1"/>
      <dgm:spPr/>
      <dgm:t>
        <a:bodyPr/>
        <a:lstStyle/>
        <a:p>
          <a:pPr algn="l">
            <a:lnSpc>
              <a:spcPct val="100000"/>
            </a:lnSpc>
          </a:pPr>
          <a:r>
            <a:rPr lang="es-PR" sz="2000" b="1" dirty="0"/>
            <a:t>Office </a:t>
          </a:r>
          <a:r>
            <a:rPr lang="es-PR" sz="2000" b="1" dirty="0" err="1"/>
            <a:t>Hours</a:t>
          </a:r>
          <a:r>
            <a:rPr lang="es-PR" sz="2000" dirty="0"/>
            <a:t>: 8:00 a.m. </a:t>
          </a:r>
          <a:r>
            <a:rPr lang="es-PR" sz="2000" dirty="0" err="1"/>
            <a:t>to</a:t>
          </a:r>
          <a:r>
            <a:rPr lang="es-PR" sz="2000" dirty="0"/>
            <a:t> 4:30 p.m.</a:t>
          </a:r>
          <a:br>
            <a:rPr lang="es-PR" sz="2000" dirty="0"/>
          </a:br>
          <a:r>
            <a:rPr lang="es-PR" sz="2000" dirty="0" err="1"/>
            <a:t>Monday</a:t>
          </a:r>
          <a:r>
            <a:rPr lang="es-PR" sz="2000" dirty="0"/>
            <a:t> </a:t>
          </a:r>
          <a:r>
            <a:rPr lang="es-PR" sz="2000" dirty="0" err="1"/>
            <a:t>through</a:t>
          </a:r>
          <a:r>
            <a:rPr lang="es-PR" sz="2000" dirty="0"/>
            <a:t> Friday</a:t>
          </a:r>
          <a:endParaRPr lang="en-US" sz="2000" dirty="0"/>
        </a:p>
      </dgm:t>
    </dgm:pt>
    <dgm:pt modelId="{D0D3D68C-10FE-4A3C-88B6-7EC8B26486DF}" type="parTrans" cxnId="{D1CFDA8C-0F49-4782-A3FE-CA67A2C71EE6}">
      <dgm:prSet/>
      <dgm:spPr/>
      <dgm:t>
        <a:bodyPr/>
        <a:lstStyle/>
        <a:p>
          <a:pPr algn="l"/>
          <a:endParaRPr lang="en-US"/>
        </a:p>
      </dgm:t>
    </dgm:pt>
    <dgm:pt modelId="{2A5B71BE-9B3C-4700-B5E9-EF381767F632}" type="sibTrans" cxnId="{D1CFDA8C-0F49-4782-A3FE-CA67A2C71EE6}">
      <dgm:prSet/>
      <dgm:spPr/>
      <dgm:t>
        <a:bodyPr/>
        <a:lstStyle/>
        <a:p>
          <a:pPr algn="l">
            <a:lnSpc>
              <a:spcPct val="100000"/>
            </a:lnSpc>
          </a:pPr>
          <a:endParaRPr lang="en-US"/>
        </a:p>
      </dgm:t>
    </dgm:pt>
    <dgm:pt modelId="{91E1D74F-08F2-4B38-86E7-D3387A25827A}">
      <dgm:prSet custT="1"/>
      <dgm:spPr/>
      <dgm:t>
        <a:bodyPr/>
        <a:lstStyle/>
        <a:p>
          <a:pPr algn="l">
            <a:lnSpc>
              <a:spcPct val="100000"/>
            </a:lnSpc>
          </a:pPr>
          <a:r>
            <a:rPr lang="es-PR" sz="2400" b="1" dirty="0"/>
            <a:t>Email</a:t>
          </a:r>
          <a:r>
            <a:rPr lang="es-PR" sz="2400" dirty="0"/>
            <a:t>: pr_webmanager@hud.gov</a:t>
          </a:r>
          <a:br>
            <a:rPr lang="es-PR" sz="2000" dirty="0"/>
          </a:br>
          <a:br>
            <a:rPr lang="es-PR" sz="2000" dirty="0"/>
          </a:br>
          <a:endParaRPr lang="en-US" sz="2000" dirty="0"/>
        </a:p>
      </dgm:t>
    </dgm:pt>
    <dgm:pt modelId="{CA99232B-A7D4-4A2A-A5E5-DDAD61D6D5EF}" type="parTrans" cxnId="{24C4574F-E235-4B95-B21B-2D706B313E0F}">
      <dgm:prSet/>
      <dgm:spPr/>
      <dgm:t>
        <a:bodyPr/>
        <a:lstStyle/>
        <a:p>
          <a:pPr algn="l"/>
          <a:endParaRPr lang="en-US"/>
        </a:p>
      </dgm:t>
    </dgm:pt>
    <dgm:pt modelId="{B1E18C0A-49CC-439C-92D2-F7429FA20ACE}" type="sibTrans" cxnId="{24C4574F-E235-4B95-B21B-2D706B313E0F}">
      <dgm:prSet/>
      <dgm:spPr/>
      <dgm:t>
        <a:bodyPr/>
        <a:lstStyle/>
        <a:p>
          <a:pPr algn="l"/>
          <a:endParaRPr lang="en-US"/>
        </a:p>
      </dgm:t>
    </dgm:pt>
    <dgm:pt modelId="{1AF5485C-A73A-4FD2-888A-A4727670502E}" type="pres">
      <dgm:prSet presAssocID="{F3D88E11-4680-45D9-B326-095C9DD47D55}" presName="root" presStyleCnt="0">
        <dgm:presLayoutVars>
          <dgm:dir/>
          <dgm:resizeHandles val="exact"/>
        </dgm:presLayoutVars>
      </dgm:prSet>
      <dgm:spPr/>
    </dgm:pt>
    <dgm:pt modelId="{EE69ADC6-81AC-450D-84E0-5BAF0D20C793}" type="pres">
      <dgm:prSet presAssocID="{F3D88E11-4680-45D9-B326-095C9DD47D55}" presName="container" presStyleCnt="0">
        <dgm:presLayoutVars>
          <dgm:dir/>
          <dgm:resizeHandles val="exact"/>
        </dgm:presLayoutVars>
      </dgm:prSet>
      <dgm:spPr/>
    </dgm:pt>
    <dgm:pt modelId="{F49821CE-F146-484F-A8EF-6333587E76D1}" type="pres">
      <dgm:prSet presAssocID="{1222C80C-E5AA-4C76-A8D4-3BB17BFEE14D}" presName="compNode" presStyleCnt="0"/>
      <dgm:spPr/>
    </dgm:pt>
    <dgm:pt modelId="{C10D0304-5705-4F17-AC81-781869F19C4C}" type="pres">
      <dgm:prSet presAssocID="{1222C80C-E5AA-4C76-A8D4-3BB17BFEE14D}" presName="iconBgRect" presStyleLbl="bgShp" presStyleIdx="0" presStyleCnt="5" custLinFactNeighborX="-55224" custLinFactNeighborY="4805"/>
      <dgm:spPr/>
    </dgm:pt>
    <dgm:pt modelId="{1ACCC614-FD08-47F4-9BA8-C909F3B15D19}" type="pres">
      <dgm:prSet presAssocID="{1222C80C-E5AA-4C76-A8D4-3BB17BFEE14D}" presName="iconRect" presStyleLbl="node1" presStyleIdx="0" presStyleCnt="5" custLinFactX="741724" custLinFactY="312974" custLinFactNeighborX="800000" custLinFactNeighborY="4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ilbox outline"/>
        </a:ext>
      </dgm:extLst>
    </dgm:pt>
    <dgm:pt modelId="{DE7D6D7D-D632-4EC6-B9EF-2CC056A11D7E}" type="pres">
      <dgm:prSet presAssocID="{1222C80C-E5AA-4C76-A8D4-3BB17BFEE14D}" presName="spaceRect" presStyleCnt="0"/>
      <dgm:spPr/>
    </dgm:pt>
    <dgm:pt modelId="{59415EF6-96EA-4FF6-9C5A-0A1A347BBC48}" type="pres">
      <dgm:prSet presAssocID="{1222C80C-E5AA-4C76-A8D4-3BB17BFEE14D}" presName="textRect" presStyleLbl="revTx" presStyleIdx="0" presStyleCnt="5" custScaleX="148579" custLinFactNeighborX="-366" custLinFactNeighborY="13121">
        <dgm:presLayoutVars>
          <dgm:chMax val="1"/>
          <dgm:chPref val="1"/>
        </dgm:presLayoutVars>
      </dgm:prSet>
      <dgm:spPr/>
    </dgm:pt>
    <dgm:pt modelId="{80E68D69-4F89-4A45-9130-A4514DE03E59}" type="pres">
      <dgm:prSet presAssocID="{680D3591-6F7E-4B97-B9E3-C3FF65CD6CAC}" presName="sibTrans" presStyleLbl="sibTrans2D1" presStyleIdx="0" presStyleCnt="0"/>
      <dgm:spPr/>
    </dgm:pt>
    <dgm:pt modelId="{66EE72AC-22A2-4A18-8EBA-5B37F5E16469}" type="pres">
      <dgm:prSet presAssocID="{50C466FD-552D-41F0-97DE-1B7699CBFADF}" presName="compNode" presStyleCnt="0"/>
      <dgm:spPr/>
    </dgm:pt>
    <dgm:pt modelId="{28321889-3ED5-4D24-BED1-A02CD5968589}" type="pres">
      <dgm:prSet presAssocID="{50C466FD-552D-41F0-97DE-1B7699CBFADF}" presName="iconBgRect" presStyleLbl="bgShp" presStyleIdx="1" presStyleCnt="5" custLinFactNeighborX="63068" custLinFactNeighborY="3601"/>
      <dgm:spPr/>
    </dgm:pt>
    <dgm:pt modelId="{72732D0B-719A-44F6-95FF-FE59734FEF1F}" type="pres">
      <dgm:prSet presAssocID="{50C466FD-552D-41F0-97DE-1B7699CBFADF}" presName="iconRect" presStyleLbl="node1" presStyleIdx="1" presStyleCnt="5" custLinFactX="8193" custLinFactNeighborX="100000" custLinFactNeighborY="62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 with solid fill"/>
        </a:ext>
      </dgm:extLst>
    </dgm:pt>
    <dgm:pt modelId="{1C334758-41E1-4F5E-BC48-027081E31624}" type="pres">
      <dgm:prSet presAssocID="{50C466FD-552D-41F0-97DE-1B7699CBFADF}" presName="spaceRect" presStyleCnt="0"/>
      <dgm:spPr/>
    </dgm:pt>
    <dgm:pt modelId="{CC88F8CE-9806-4211-99DF-85DF108DA5D5}" type="pres">
      <dgm:prSet presAssocID="{50C466FD-552D-41F0-97DE-1B7699CBFADF}" presName="textRect" presStyleLbl="revTx" presStyleIdx="1" presStyleCnt="5" custScaleX="140406" custLinFactNeighborX="44659" custLinFactNeighborY="6375">
        <dgm:presLayoutVars>
          <dgm:chMax val="1"/>
          <dgm:chPref val="1"/>
        </dgm:presLayoutVars>
      </dgm:prSet>
      <dgm:spPr/>
    </dgm:pt>
    <dgm:pt modelId="{5FEF2B03-DA12-42B1-A3FD-06CE982A7479}" type="pres">
      <dgm:prSet presAssocID="{9D5D51B3-4F77-424E-BAE7-4257645F044D}" presName="sibTrans" presStyleLbl="sibTrans2D1" presStyleIdx="0" presStyleCnt="0"/>
      <dgm:spPr/>
    </dgm:pt>
    <dgm:pt modelId="{03E46814-70A8-4C3E-AC7B-3E0BD2C90EFD}" type="pres">
      <dgm:prSet presAssocID="{64ADCEE5-6C5C-454D-B0E3-2768204B7948}" presName="compNode" presStyleCnt="0"/>
      <dgm:spPr/>
    </dgm:pt>
    <dgm:pt modelId="{1442EE73-7DCF-4ADA-8DC2-52F2F0FFB4C7}" type="pres">
      <dgm:prSet presAssocID="{64ADCEE5-6C5C-454D-B0E3-2768204B7948}" presName="iconBgRect" presStyleLbl="bgShp" presStyleIdx="2" presStyleCnt="5" custLinFactNeighborX="-58090" custLinFactNeighborY="-28277"/>
      <dgm:spPr/>
    </dgm:pt>
    <dgm:pt modelId="{A1AE83B0-2D73-4393-837A-25DE401FBA78}" type="pres">
      <dgm:prSet presAssocID="{64ADCEE5-6C5C-454D-B0E3-2768204B7948}" presName="iconRect" presStyleLbl="node1" presStyleIdx="2" presStyleCnt="5" custLinFactX="-156" custLinFactNeighborX="-100000" custLinFactNeighborY="-5315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DEA84EF1-8D02-4491-B24E-8DE1A33A7646}" type="pres">
      <dgm:prSet presAssocID="{64ADCEE5-6C5C-454D-B0E3-2768204B7948}" presName="spaceRect" presStyleCnt="0"/>
      <dgm:spPr/>
    </dgm:pt>
    <dgm:pt modelId="{23EEE429-FEF6-4598-93FC-37DAB3268FC4}" type="pres">
      <dgm:prSet presAssocID="{64ADCEE5-6C5C-454D-B0E3-2768204B7948}" presName="textRect" presStyleLbl="revTx" presStyleIdx="2" presStyleCnt="5" custScaleX="206280" custScaleY="119511" custLinFactNeighborX="28213" custLinFactNeighborY="-15064">
        <dgm:presLayoutVars>
          <dgm:chMax val="1"/>
          <dgm:chPref val="1"/>
        </dgm:presLayoutVars>
      </dgm:prSet>
      <dgm:spPr/>
    </dgm:pt>
    <dgm:pt modelId="{C6D7A15E-4D0B-401F-BF22-F70360816EFC}" type="pres">
      <dgm:prSet presAssocID="{B267BD79-2BBA-4726-B6DF-5360AA6058CA}" presName="sibTrans" presStyleLbl="sibTrans2D1" presStyleIdx="0" presStyleCnt="0"/>
      <dgm:spPr/>
    </dgm:pt>
    <dgm:pt modelId="{316BC8F1-9C84-4389-9E0D-7DB187B93736}" type="pres">
      <dgm:prSet presAssocID="{7E9B37DF-461D-45F7-9328-5DB16B0D0097}" presName="compNode" presStyleCnt="0"/>
      <dgm:spPr/>
    </dgm:pt>
    <dgm:pt modelId="{2364F591-B667-44EA-AD88-CA7F72E1E50E}" type="pres">
      <dgm:prSet presAssocID="{7E9B37DF-461D-45F7-9328-5DB16B0D0097}" presName="iconBgRect" presStyleLbl="bgShp" presStyleIdx="3" presStyleCnt="5" custLinFactNeighborX="-2286" custLinFactNeighborY="14579"/>
      <dgm:spPr/>
    </dgm:pt>
    <dgm:pt modelId="{64170D9E-AD7F-4FAB-AC2D-E8DAE59FA9FD}" type="pres">
      <dgm:prSet presAssocID="{7E9B37DF-461D-45F7-9328-5DB16B0D0097}" presName="iconRect" presStyleLbl="node1" presStyleIdx="3" presStyleCnt="5" custLinFactNeighborX="-4407" custLinFactNeighborY="2335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ck"/>
        </a:ext>
      </dgm:extLst>
    </dgm:pt>
    <dgm:pt modelId="{7213457D-C834-477B-98D6-F9D7D2355897}" type="pres">
      <dgm:prSet presAssocID="{7E9B37DF-461D-45F7-9328-5DB16B0D0097}" presName="spaceRect" presStyleCnt="0"/>
      <dgm:spPr/>
    </dgm:pt>
    <dgm:pt modelId="{C1F6544C-F05E-45AF-A052-818A13E2A43A}" type="pres">
      <dgm:prSet presAssocID="{7E9B37DF-461D-45F7-9328-5DB16B0D0097}" presName="textRect" presStyleLbl="revTx" presStyleIdx="3" presStyleCnt="5" custScaleX="142542" custLinFactNeighborX="21262" custLinFactNeighborY="13493">
        <dgm:presLayoutVars>
          <dgm:chMax val="1"/>
          <dgm:chPref val="1"/>
        </dgm:presLayoutVars>
      </dgm:prSet>
      <dgm:spPr/>
    </dgm:pt>
    <dgm:pt modelId="{D958AB60-D26F-431A-A073-739024920A06}" type="pres">
      <dgm:prSet presAssocID="{2A5B71BE-9B3C-4700-B5E9-EF381767F632}" presName="sibTrans" presStyleLbl="sibTrans2D1" presStyleIdx="0" presStyleCnt="0"/>
      <dgm:spPr/>
    </dgm:pt>
    <dgm:pt modelId="{8876F4C5-85E2-4E9D-AB70-9121127036E3}" type="pres">
      <dgm:prSet presAssocID="{91E1D74F-08F2-4B38-86E7-D3387A25827A}" presName="compNode" presStyleCnt="0"/>
      <dgm:spPr/>
    </dgm:pt>
    <dgm:pt modelId="{EEEDCCCB-22CE-49A4-8195-74C33B8690D5}" type="pres">
      <dgm:prSet presAssocID="{91E1D74F-08F2-4B38-86E7-D3387A25827A}" presName="iconBgRect" presStyleLbl="bgShp" presStyleIdx="4" presStyleCnt="5" custLinFactNeighborX="-54260" custLinFactNeighborY="-50678"/>
      <dgm:spPr/>
    </dgm:pt>
    <dgm:pt modelId="{D9991B47-0C9E-4169-B421-2A88D20BDEFB}" type="pres">
      <dgm:prSet presAssocID="{91E1D74F-08F2-4B38-86E7-D3387A25827A}" presName="iconRect" presStyleLbl="node1" presStyleIdx="4" presStyleCnt="5" custLinFactNeighborX="-93552" custLinFactNeighborY="-8457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mail"/>
        </a:ext>
      </dgm:extLst>
    </dgm:pt>
    <dgm:pt modelId="{B39EFEB3-6688-4F31-89CC-8A152C235570}" type="pres">
      <dgm:prSet presAssocID="{91E1D74F-08F2-4B38-86E7-D3387A25827A}" presName="spaceRect" presStyleCnt="0"/>
      <dgm:spPr/>
    </dgm:pt>
    <dgm:pt modelId="{F614E476-FDE4-4E2F-BB2D-F052421490F8}" type="pres">
      <dgm:prSet presAssocID="{91E1D74F-08F2-4B38-86E7-D3387A25827A}" presName="textRect" presStyleLbl="revTx" presStyleIdx="4" presStyleCnt="5" custScaleX="161558" custScaleY="93034" custLinFactNeighborX="5452" custLinFactNeighborY="-36624">
        <dgm:presLayoutVars>
          <dgm:chMax val="1"/>
          <dgm:chPref val="1"/>
        </dgm:presLayoutVars>
      </dgm:prSet>
      <dgm:spPr/>
    </dgm:pt>
  </dgm:ptLst>
  <dgm:cxnLst>
    <dgm:cxn modelId="{EBDFAF02-D8F5-42A4-93ED-9FF8AA88A60F}" type="presOf" srcId="{64ADCEE5-6C5C-454D-B0E3-2768204B7948}" destId="{23EEE429-FEF6-4598-93FC-37DAB3268FC4}" srcOrd="0" destOrd="0" presId="urn:microsoft.com/office/officeart/2018/2/layout/IconCircleList"/>
    <dgm:cxn modelId="{407B3B27-C52B-4C3E-88B1-1686955A6917}" type="presOf" srcId="{680D3591-6F7E-4B97-B9E3-C3FF65CD6CAC}" destId="{80E68D69-4F89-4A45-9130-A4514DE03E59}" srcOrd="0" destOrd="0" presId="urn:microsoft.com/office/officeart/2018/2/layout/IconCircleList"/>
    <dgm:cxn modelId="{BEC04B2D-C81C-44A4-A594-469B8FEE5AB6}" srcId="{F3D88E11-4680-45D9-B326-095C9DD47D55}" destId="{1222C80C-E5AA-4C76-A8D4-3BB17BFEE14D}" srcOrd="0" destOrd="0" parTransId="{4BE8175F-F0C7-435B-AED8-CFCBD93241F3}" sibTransId="{680D3591-6F7E-4B97-B9E3-C3FF65CD6CAC}"/>
    <dgm:cxn modelId="{3545A233-18AE-4750-9AAB-E2A20C58A4DF}" type="presOf" srcId="{F3D88E11-4680-45D9-B326-095C9DD47D55}" destId="{1AF5485C-A73A-4FD2-888A-A4727670502E}" srcOrd="0" destOrd="0" presId="urn:microsoft.com/office/officeart/2018/2/layout/IconCircleList"/>
    <dgm:cxn modelId="{BC12EA35-E8F3-4872-BEB2-A16DEE3CC354}" type="presOf" srcId="{9D5D51B3-4F77-424E-BAE7-4257645F044D}" destId="{5FEF2B03-DA12-42B1-A3FD-06CE982A7479}" srcOrd="0" destOrd="0" presId="urn:microsoft.com/office/officeart/2018/2/layout/IconCircleList"/>
    <dgm:cxn modelId="{9BF6E343-4107-4D24-AB23-482D8ECFD998}" type="presOf" srcId="{7E9B37DF-461D-45F7-9328-5DB16B0D0097}" destId="{C1F6544C-F05E-45AF-A052-818A13E2A43A}" srcOrd="0" destOrd="0" presId="urn:microsoft.com/office/officeart/2018/2/layout/IconCircleList"/>
    <dgm:cxn modelId="{24C4574F-E235-4B95-B21B-2D706B313E0F}" srcId="{F3D88E11-4680-45D9-B326-095C9DD47D55}" destId="{91E1D74F-08F2-4B38-86E7-D3387A25827A}" srcOrd="4" destOrd="0" parTransId="{CA99232B-A7D4-4A2A-A5E5-DDAD61D6D5EF}" sibTransId="{B1E18C0A-49CC-439C-92D2-F7429FA20ACE}"/>
    <dgm:cxn modelId="{D1CFDA8C-0F49-4782-A3FE-CA67A2C71EE6}" srcId="{F3D88E11-4680-45D9-B326-095C9DD47D55}" destId="{7E9B37DF-461D-45F7-9328-5DB16B0D0097}" srcOrd="3" destOrd="0" parTransId="{D0D3D68C-10FE-4A3C-88B6-7EC8B26486DF}" sibTransId="{2A5B71BE-9B3C-4700-B5E9-EF381767F632}"/>
    <dgm:cxn modelId="{2DA4E098-2BBC-4127-922B-C8BA8B1C5D23}" srcId="{F3D88E11-4680-45D9-B326-095C9DD47D55}" destId="{50C466FD-552D-41F0-97DE-1B7699CBFADF}" srcOrd="1" destOrd="0" parTransId="{7FC51C95-EE7C-4031-A4C2-331781762D84}" sibTransId="{9D5D51B3-4F77-424E-BAE7-4257645F044D}"/>
    <dgm:cxn modelId="{B021569E-AE32-41CC-A1D2-EA6115523C0D}" srcId="{F3D88E11-4680-45D9-B326-095C9DD47D55}" destId="{64ADCEE5-6C5C-454D-B0E3-2768204B7948}" srcOrd="2" destOrd="0" parTransId="{88903AF5-52F3-456B-8101-500674AFBB45}" sibTransId="{B267BD79-2BBA-4726-B6DF-5360AA6058CA}"/>
    <dgm:cxn modelId="{5A281DA0-2ABE-451B-A3C7-4274E2ABE7B0}" type="presOf" srcId="{91E1D74F-08F2-4B38-86E7-D3387A25827A}" destId="{F614E476-FDE4-4E2F-BB2D-F052421490F8}" srcOrd="0" destOrd="0" presId="urn:microsoft.com/office/officeart/2018/2/layout/IconCircleList"/>
    <dgm:cxn modelId="{3682A4B1-F443-44AF-B003-0129A2ED8FE2}" type="presOf" srcId="{2A5B71BE-9B3C-4700-B5E9-EF381767F632}" destId="{D958AB60-D26F-431A-A073-739024920A06}" srcOrd="0" destOrd="0" presId="urn:microsoft.com/office/officeart/2018/2/layout/IconCircleList"/>
    <dgm:cxn modelId="{C1E1AFC9-0F31-4968-86D5-875B672656A1}" type="presOf" srcId="{50C466FD-552D-41F0-97DE-1B7699CBFADF}" destId="{CC88F8CE-9806-4211-99DF-85DF108DA5D5}" srcOrd="0" destOrd="0" presId="urn:microsoft.com/office/officeart/2018/2/layout/IconCircleList"/>
    <dgm:cxn modelId="{395114D1-9417-4B4E-ACBF-022E78D4FBE0}" type="presOf" srcId="{1222C80C-E5AA-4C76-A8D4-3BB17BFEE14D}" destId="{59415EF6-96EA-4FF6-9C5A-0A1A347BBC48}" srcOrd="0" destOrd="0" presId="urn:microsoft.com/office/officeart/2018/2/layout/IconCircleList"/>
    <dgm:cxn modelId="{43E915FF-A882-49A2-A9AE-C26FE6BE8610}" type="presOf" srcId="{B267BD79-2BBA-4726-B6DF-5360AA6058CA}" destId="{C6D7A15E-4D0B-401F-BF22-F70360816EFC}" srcOrd="0" destOrd="0" presId="urn:microsoft.com/office/officeart/2018/2/layout/IconCircleList"/>
    <dgm:cxn modelId="{B184E29C-BE9F-4635-921B-A5AAC2F9ADEF}" type="presParOf" srcId="{1AF5485C-A73A-4FD2-888A-A4727670502E}" destId="{EE69ADC6-81AC-450D-84E0-5BAF0D20C793}" srcOrd="0" destOrd="0" presId="urn:microsoft.com/office/officeart/2018/2/layout/IconCircleList"/>
    <dgm:cxn modelId="{A13E817B-BC58-429C-AB7A-6FC25FB27B12}" type="presParOf" srcId="{EE69ADC6-81AC-450D-84E0-5BAF0D20C793}" destId="{F49821CE-F146-484F-A8EF-6333587E76D1}" srcOrd="0" destOrd="0" presId="urn:microsoft.com/office/officeart/2018/2/layout/IconCircleList"/>
    <dgm:cxn modelId="{5A49EAFE-0EBC-4E2C-BB9E-2B52A068750E}" type="presParOf" srcId="{F49821CE-F146-484F-A8EF-6333587E76D1}" destId="{C10D0304-5705-4F17-AC81-781869F19C4C}" srcOrd="0" destOrd="0" presId="urn:microsoft.com/office/officeart/2018/2/layout/IconCircleList"/>
    <dgm:cxn modelId="{5CFC6739-60D0-44CA-BAEB-4274DDC92500}" type="presParOf" srcId="{F49821CE-F146-484F-A8EF-6333587E76D1}" destId="{1ACCC614-FD08-47F4-9BA8-C909F3B15D19}" srcOrd="1" destOrd="0" presId="urn:microsoft.com/office/officeart/2018/2/layout/IconCircleList"/>
    <dgm:cxn modelId="{21D47F23-8349-4755-B63C-032865E32E37}" type="presParOf" srcId="{F49821CE-F146-484F-A8EF-6333587E76D1}" destId="{DE7D6D7D-D632-4EC6-B9EF-2CC056A11D7E}" srcOrd="2" destOrd="0" presId="urn:microsoft.com/office/officeart/2018/2/layout/IconCircleList"/>
    <dgm:cxn modelId="{6FDD80D5-FC55-45E7-8927-4AF9EA42FC54}" type="presParOf" srcId="{F49821CE-F146-484F-A8EF-6333587E76D1}" destId="{59415EF6-96EA-4FF6-9C5A-0A1A347BBC48}" srcOrd="3" destOrd="0" presId="urn:microsoft.com/office/officeart/2018/2/layout/IconCircleList"/>
    <dgm:cxn modelId="{F02DAFFC-B8A1-4E7B-92AA-5071797D1724}" type="presParOf" srcId="{EE69ADC6-81AC-450D-84E0-5BAF0D20C793}" destId="{80E68D69-4F89-4A45-9130-A4514DE03E59}" srcOrd="1" destOrd="0" presId="urn:microsoft.com/office/officeart/2018/2/layout/IconCircleList"/>
    <dgm:cxn modelId="{DAD347D8-9BC5-4A42-8CCC-2526260EB5BE}" type="presParOf" srcId="{EE69ADC6-81AC-450D-84E0-5BAF0D20C793}" destId="{66EE72AC-22A2-4A18-8EBA-5B37F5E16469}" srcOrd="2" destOrd="0" presId="urn:microsoft.com/office/officeart/2018/2/layout/IconCircleList"/>
    <dgm:cxn modelId="{A3FF5F27-B8FB-4930-A284-0610F70CC799}" type="presParOf" srcId="{66EE72AC-22A2-4A18-8EBA-5B37F5E16469}" destId="{28321889-3ED5-4D24-BED1-A02CD5968589}" srcOrd="0" destOrd="0" presId="urn:microsoft.com/office/officeart/2018/2/layout/IconCircleList"/>
    <dgm:cxn modelId="{97A6801E-4BCF-48F9-8281-667C084E70BD}" type="presParOf" srcId="{66EE72AC-22A2-4A18-8EBA-5B37F5E16469}" destId="{72732D0B-719A-44F6-95FF-FE59734FEF1F}" srcOrd="1" destOrd="0" presId="urn:microsoft.com/office/officeart/2018/2/layout/IconCircleList"/>
    <dgm:cxn modelId="{AE696046-5A4F-4036-8AF1-DF7597D41BD2}" type="presParOf" srcId="{66EE72AC-22A2-4A18-8EBA-5B37F5E16469}" destId="{1C334758-41E1-4F5E-BC48-027081E31624}" srcOrd="2" destOrd="0" presId="urn:microsoft.com/office/officeart/2018/2/layout/IconCircleList"/>
    <dgm:cxn modelId="{123B7162-5F29-491B-B10D-F59426B05512}" type="presParOf" srcId="{66EE72AC-22A2-4A18-8EBA-5B37F5E16469}" destId="{CC88F8CE-9806-4211-99DF-85DF108DA5D5}" srcOrd="3" destOrd="0" presId="urn:microsoft.com/office/officeart/2018/2/layout/IconCircleList"/>
    <dgm:cxn modelId="{FF41DEEA-8CF5-4F47-BA44-843AE75ED2CD}" type="presParOf" srcId="{EE69ADC6-81AC-450D-84E0-5BAF0D20C793}" destId="{5FEF2B03-DA12-42B1-A3FD-06CE982A7479}" srcOrd="3" destOrd="0" presId="urn:microsoft.com/office/officeart/2018/2/layout/IconCircleList"/>
    <dgm:cxn modelId="{CB00A343-7FB9-4F31-A689-0F63466B9BBC}" type="presParOf" srcId="{EE69ADC6-81AC-450D-84E0-5BAF0D20C793}" destId="{03E46814-70A8-4C3E-AC7B-3E0BD2C90EFD}" srcOrd="4" destOrd="0" presId="urn:microsoft.com/office/officeart/2018/2/layout/IconCircleList"/>
    <dgm:cxn modelId="{EF3A5CDF-033D-4760-B776-128C2B99FEAB}" type="presParOf" srcId="{03E46814-70A8-4C3E-AC7B-3E0BD2C90EFD}" destId="{1442EE73-7DCF-4ADA-8DC2-52F2F0FFB4C7}" srcOrd="0" destOrd="0" presId="urn:microsoft.com/office/officeart/2018/2/layout/IconCircleList"/>
    <dgm:cxn modelId="{7F72BD65-FDAC-49B3-9A5A-121C3E1E66E7}" type="presParOf" srcId="{03E46814-70A8-4C3E-AC7B-3E0BD2C90EFD}" destId="{A1AE83B0-2D73-4393-837A-25DE401FBA78}" srcOrd="1" destOrd="0" presId="urn:microsoft.com/office/officeart/2018/2/layout/IconCircleList"/>
    <dgm:cxn modelId="{41F87CA6-DB06-43C8-8C3D-A7A7F2B19871}" type="presParOf" srcId="{03E46814-70A8-4C3E-AC7B-3E0BD2C90EFD}" destId="{DEA84EF1-8D02-4491-B24E-8DE1A33A7646}" srcOrd="2" destOrd="0" presId="urn:microsoft.com/office/officeart/2018/2/layout/IconCircleList"/>
    <dgm:cxn modelId="{A8224915-C999-4817-875C-B06F3ED32F2B}" type="presParOf" srcId="{03E46814-70A8-4C3E-AC7B-3E0BD2C90EFD}" destId="{23EEE429-FEF6-4598-93FC-37DAB3268FC4}" srcOrd="3" destOrd="0" presId="urn:microsoft.com/office/officeart/2018/2/layout/IconCircleList"/>
    <dgm:cxn modelId="{9799F406-7459-4E62-8CE9-C94FFD3D1532}" type="presParOf" srcId="{EE69ADC6-81AC-450D-84E0-5BAF0D20C793}" destId="{C6D7A15E-4D0B-401F-BF22-F70360816EFC}" srcOrd="5" destOrd="0" presId="urn:microsoft.com/office/officeart/2018/2/layout/IconCircleList"/>
    <dgm:cxn modelId="{8B9158C2-6B43-44E4-96EB-AEB804B21518}" type="presParOf" srcId="{EE69ADC6-81AC-450D-84E0-5BAF0D20C793}" destId="{316BC8F1-9C84-4389-9E0D-7DB187B93736}" srcOrd="6" destOrd="0" presId="urn:microsoft.com/office/officeart/2018/2/layout/IconCircleList"/>
    <dgm:cxn modelId="{F995366A-0E43-422B-B6B4-F1B435F7E597}" type="presParOf" srcId="{316BC8F1-9C84-4389-9E0D-7DB187B93736}" destId="{2364F591-B667-44EA-AD88-CA7F72E1E50E}" srcOrd="0" destOrd="0" presId="urn:microsoft.com/office/officeart/2018/2/layout/IconCircleList"/>
    <dgm:cxn modelId="{4AEBA9D4-CDA6-4998-8A4D-9B0244730750}" type="presParOf" srcId="{316BC8F1-9C84-4389-9E0D-7DB187B93736}" destId="{64170D9E-AD7F-4FAB-AC2D-E8DAE59FA9FD}" srcOrd="1" destOrd="0" presId="urn:microsoft.com/office/officeart/2018/2/layout/IconCircleList"/>
    <dgm:cxn modelId="{95C7D695-8FA3-4A64-B12D-4D939BD50CC1}" type="presParOf" srcId="{316BC8F1-9C84-4389-9E0D-7DB187B93736}" destId="{7213457D-C834-477B-98D6-F9D7D2355897}" srcOrd="2" destOrd="0" presId="urn:microsoft.com/office/officeart/2018/2/layout/IconCircleList"/>
    <dgm:cxn modelId="{2B3B7A42-C66E-45DB-8A3C-FD851FB12D58}" type="presParOf" srcId="{316BC8F1-9C84-4389-9E0D-7DB187B93736}" destId="{C1F6544C-F05E-45AF-A052-818A13E2A43A}" srcOrd="3" destOrd="0" presId="urn:microsoft.com/office/officeart/2018/2/layout/IconCircleList"/>
    <dgm:cxn modelId="{6EABF53F-B8D9-44F4-A702-B281BB9C6BF2}" type="presParOf" srcId="{EE69ADC6-81AC-450D-84E0-5BAF0D20C793}" destId="{D958AB60-D26F-431A-A073-739024920A06}" srcOrd="7" destOrd="0" presId="urn:microsoft.com/office/officeart/2018/2/layout/IconCircleList"/>
    <dgm:cxn modelId="{FA02C168-A5D3-49AE-847A-4AC7CCE30D24}" type="presParOf" srcId="{EE69ADC6-81AC-450D-84E0-5BAF0D20C793}" destId="{8876F4C5-85E2-4E9D-AB70-9121127036E3}" srcOrd="8" destOrd="0" presId="urn:microsoft.com/office/officeart/2018/2/layout/IconCircleList"/>
    <dgm:cxn modelId="{A9F1F7E1-694B-44C1-B228-D4A630D88FDC}" type="presParOf" srcId="{8876F4C5-85E2-4E9D-AB70-9121127036E3}" destId="{EEEDCCCB-22CE-49A4-8195-74C33B8690D5}" srcOrd="0" destOrd="0" presId="urn:microsoft.com/office/officeart/2018/2/layout/IconCircleList"/>
    <dgm:cxn modelId="{CC7FD3A5-AEB5-4067-9EE5-B8F3C4C66E8E}" type="presParOf" srcId="{8876F4C5-85E2-4E9D-AB70-9121127036E3}" destId="{D9991B47-0C9E-4169-B421-2A88D20BDEFB}" srcOrd="1" destOrd="0" presId="urn:microsoft.com/office/officeart/2018/2/layout/IconCircleList"/>
    <dgm:cxn modelId="{7D01FD68-B108-49F9-9831-7B8034EDC311}" type="presParOf" srcId="{8876F4C5-85E2-4E9D-AB70-9121127036E3}" destId="{B39EFEB3-6688-4F31-89CC-8A152C235570}" srcOrd="2" destOrd="0" presId="urn:microsoft.com/office/officeart/2018/2/layout/IconCircleList"/>
    <dgm:cxn modelId="{6BEBD45A-314B-4780-BE69-149F4A4FCC74}" type="presParOf" srcId="{8876F4C5-85E2-4E9D-AB70-9121127036E3}" destId="{F614E476-FDE4-4E2F-BB2D-F052421490F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0304-5705-4F17-AC81-781869F19C4C}">
      <dsp:nvSpPr>
        <dsp:cNvPr id="0" name=""/>
        <dsp:cNvSpPr/>
      </dsp:nvSpPr>
      <dsp:spPr>
        <a:xfrm>
          <a:off x="62256" y="126224"/>
          <a:ext cx="1103197" cy="11031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CCC614-FD08-47F4-9BA8-C909F3B15D19}">
      <dsp:nvSpPr>
        <dsp:cNvPr id="0" name=""/>
        <dsp:cNvSpPr/>
      </dsp:nvSpPr>
      <dsp:spPr>
        <a:xfrm>
          <a:off x="10767947" y="4866882"/>
          <a:ext cx="639854" cy="639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15EF6-96EA-4FF6-9C5A-0A1A347BBC48}">
      <dsp:nvSpPr>
        <dsp:cNvPr id="0" name=""/>
        <dsp:cNvSpPr/>
      </dsp:nvSpPr>
      <dsp:spPr>
        <a:xfrm>
          <a:off x="1369942" y="217965"/>
          <a:ext cx="3863639" cy="110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s-PR" sz="2000" b="1" kern="1200" dirty="0"/>
            <a:t>Office </a:t>
          </a:r>
          <a:r>
            <a:rPr lang="es-PR" sz="2000" b="1" kern="1200" dirty="0" err="1"/>
            <a:t>Main</a:t>
          </a:r>
          <a:r>
            <a:rPr lang="es-PR" sz="2000" b="1" kern="1200" dirty="0"/>
            <a:t> Line: </a:t>
          </a:r>
          <a:r>
            <a:rPr lang="es-PR" sz="2000" kern="1200" dirty="0"/>
            <a:t>787-766-5400 </a:t>
          </a:r>
        </a:p>
        <a:p>
          <a:pPr marL="0" lvl="0" indent="0" algn="l" defTabSz="889000">
            <a:lnSpc>
              <a:spcPct val="150000"/>
            </a:lnSpc>
            <a:spcBef>
              <a:spcPct val="0"/>
            </a:spcBef>
            <a:spcAft>
              <a:spcPct val="35000"/>
            </a:spcAft>
            <a:buNone/>
          </a:pPr>
          <a:r>
            <a:rPr lang="es-PR" sz="2000" b="1" kern="1200" dirty="0"/>
            <a:t>Fax</a:t>
          </a:r>
          <a:r>
            <a:rPr lang="es-PR" sz="2000" kern="1200" dirty="0"/>
            <a:t>: (787) 766-5995</a:t>
          </a:r>
          <a:endParaRPr lang="en-US" sz="2000" kern="1200" dirty="0"/>
        </a:p>
      </dsp:txBody>
      <dsp:txXfrm>
        <a:off x="1369942" y="217965"/>
        <a:ext cx="3863639" cy="1103197"/>
      </dsp:txXfrm>
    </dsp:sp>
    <dsp:sp modelId="{28321889-3ED5-4D24-BED1-A02CD5968589}">
      <dsp:nvSpPr>
        <dsp:cNvPr id="0" name=""/>
        <dsp:cNvSpPr/>
      </dsp:nvSpPr>
      <dsp:spPr>
        <a:xfrm>
          <a:off x="6391962" y="112941"/>
          <a:ext cx="1103197" cy="11031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32D0B-719A-44F6-95FF-FE59734FEF1F}">
      <dsp:nvSpPr>
        <dsp:cNvPr id="0" name=""/>
        <dsp:cNvSpPr/>
      </dsp:nvSpPr>
      <dsp:spPr>
        <a:xfrm>
          <a:off x="6620147" y="344609"/>
          <a:ext cx="639854" cy="639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8F8CE-9806-4211-99DF-85DF108DA5D5}">
      <dsp:nvSpPr>
        <dsp:cNvPr id="0" name=""/>
        <dsp:cNvSpPr/>
      </dsp:nvSpPr>
      <dsp:spPr>
        <a:xfrm>
          <a:off x="7671746" y="143544"/>
          <a:ext cx="3651108" cy="110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PR" sz="2000" b="1" kern="1200" dirty="0"/>
            <a:t>TTY</a:t>
          </a:r>
          <a:r>
            <a:rPr lang="es-PR" sz="2000" kern="1200" dirty="0"/>
            <a:t>: (787) 274-5898 </a:t>
          </a:r>
        </a:p>
        <a:p>
          <a:pPr marL="0" lvl="0" indent="0" algn="l" defTabSz="889000">
            <a:lnSpc>
              <a:spcPct val="100000"/>
            </a:lnSpc>
            <a:spcBef>
              <a:spcPct val="0"/>
            </a:spcBef>
            <a:spcAft>
              <a:spcPct val="35000"/>
            </a:spcAft>
            <a:buNone/>
          </a:pPr>
          <a:r>
            <a:rPr lang="es-PR" sz="2000" kern="1200" dirty="0"/>
            <a:t>(</a:t>
          </a:r>
          <a:r>
            <a:rPr lang="es-PR" sz="2000" kern="1200" dirty="0" err="1"/>
            <a:t>If</a:t>
          </a:r>
          <a:r>
            <a:rPr lang="es-PR" sz="2000" kern="1200" dirty="0"/>
            <a:t> </a:t>
          </a:r>
          <a:r>
            <a:rPr lang="en-US" sz="2000" b="0" i="0" kern="1200" dirty="0"/>
            <a:t>you're deaf or hard of hearing)</a:t>
          </a:r>
          <a:endParaRPr lang="en-US" sz="2000" kern="1200" dirty="0"/>
        </a:p>
      </dsp:txBody>
      <dsp:txXfrm>
        <a:off x="7671746" y="143544"/>
        <a:ext cx="3651108" cy="1103197"/>
      </dsp:txXfrm>
    </dsp:sp>
    <dsp:sp modelId="{1442EE73-7DCF-4ADA-8DC2-52F2F0FFB4C7}">
      <dsp:nvSpPr>
        <dsp:cNvPr id="0" name=""/>
        <dsp:cNvSpPr/>
      </dsp:nvSpPr>
      <dsp:spPr>
        <a:xfrm>
          <a:off x="72890" y="1917713"/>
          <a:ext cx="1103197" cy="11031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E83B0-2D73-4393-837A-25DE401FBA78}">
      <dsp:nvSpPr>
        <dsp:cNvPr id="0" name=""/>
        <dsp:cNvSpPr/>
      </dsp:nvSpPr>
      <dsp:spPr>
        <a:xfrm>
          <a:off x="304557" y="2121196"/>
          <a:ext cx="639854" cy="639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EE429-FEF6-4598-93FC-37DAB3268FC4}">
      <dsp:nvSpPr>
        <dsp:cNvPr id="0" name=""/>
        <dsp:cNvSpPr/>
      </dsp:nvSpPr>
      <dsp:spPr>
        <a:xfrm>
          <a:off x="1405134" y="1955856"/>
          <a:ext cx="5364092" cy="131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PR" sz="2000" kern="1200" dirty="0"/>
            <a:t>US Department of </a:t>
          </a:r>
          <a:r>
            <a:rPr lang="es-PR" sz="2000" kern="1200" dirty="0" err="1"/>
            <a:t>Housing</a:t>
          </a:r>
          <a:r>
            <a:rPr lang="es-PR" sz="2000" kern="1200" dirty="0"/>
            <a:t> and Urban </a:t>
          </a:r>
          <a:r>
            <a:rPr lang="es-PR" sz="2000" kern="1200" dirty="0" err="1"/>
            <a:t>Development</a:t>
          </a:r>
          <a:endParaRPr lang="es-PR" sz="2000" kern="1200" dirty="0"/>
        </a:p>
        <a:p>
          <a:pPr marL="0" lvl="0" indent="0" algn="l" defTabSz="889000">
            <a:lnSpc>
              <a:spcPct val="100000"/>
            </a:lnSpc>
            <a:spcBef>
              <a:spcPct val="0"/>
            </a:spcBef>
            <a:spcAft>
              <a:spcPct val="35000"/>
            </a:spcAft>
            <a:buNone/>
          </a:pPr>
          <a:r>
            <a:rPr lang="es-PR" sz="2000" kern="1200" dirty="0"/>
            <a:t>San Juan Field Office</a:t>
          </a:r>
        </a:p>
        <a:p>
          <a:pPr marL="0" lvl="0" indent="0" algn="l" defTabSz="889000">
            <a:lnSpc>
              <a:spcPct val="100000"/>
            </a:lnSpc>
            <a:spcBef>
              <a:spcPct val="0"/>
            </a:spcBef>
            <a:spcAft>
              <a:spcPct val="35000"/>
            </a:spcAft>
            <a:buNone/>
          </a:pPr>
          <a:r>
            <a:rPr lang="es-PR" sz="2000" kern="1200" dirty="0"/>
            <a:t>235 Federico Costa Street, Suite 200</a:t>
          </a:r>
        </a:p>
        <a:p>
          <a:pPr marL="0" lvl="0" indent="0" algn="l" defTabSz="889000">
            <a:lnSpc>
              <a:spcPct val="100000"/>
            </a:lnSpc>
            <a:spcBef>
              <a:spcPct val="0"/>
            </a:spcBef>
            <a:spcAft>
              <a:spcPct val="35000"/>
            </a:spcAft>
            <a:buNone/>
          </a:pPr>
          <a:r>
            <a:rPr lang="es-PR" sz="2000" kern="1200" dirty="0"/>
            <a:t>San Juan, Puerto Rico 00918</a:t>
          </a:r>
          <a:endParaRPr lang="en-US" sz="2000" kern="1200" dirty="0"/>
        </a:p>
      </dsp:txBody>
      <dsp:txXfrm>
        <a:off x="1405134" y="1955856"/>
        <a:ext cx="5364092" cy="1318442"/>
      </dsp:txXfrm>
    </dsp:sp>
    <dsp:sp modelId="{2364F591-B667-44EA-AD88-CA7F72E1E50E}">
      <dsp:nvSpPr>
        <dsp:cNvPr id="0" name=""/>
        <dsp:cNvSpPr/>
      </dsp:nvSpPr>
      <dsp:spPr>
        <a:xfrm>
          <a:off x="6463457" y="2390499"/>
          <a:ext cx="1103197" cy="11031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70D9E-AD7F-4FAB-AC2D-E8DAE59FA9FD}">
      <dsp:nvSpPr>
        <dsp:cNvPr id="0" name=""/>
        <dsp:cNvSpPr/>
      </dsp:nvSpPr>
      <dsp:spPr>
        <a:xfrm>
          <a:off x="6692149" y="2610799"/>
          <a:ext cx="639854" cy="6398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6544C-F05E-45AF-A052-818A13E2A43A}">
      <dsp:nvSpPr>
        <dsp:cNvPr id="0" name=""/>
        <dsp:cNvSpPr/>
      </dsp:nvSpPr>
      <dsp:spPr>
        <a:xfrm>
          <a:off x="7828039" y="2378519"/>
          <a:ext cx="3706653" cy="110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PR" sz="2000" b="1" kern="1200" dirty="0"/>
            <a:t>Office </a:t>
          </a:r>
          <a:r>
            <a:rPr lang="es-PR" sz="2000" b="1" kern="1200" dirty="0" err="1"/>
            <a:t>Hours</a:t>
          </a:r>
          <a:r>
            <a:rPr lang="es-PR" sz="2000" kern="1200" dirty="0"/>
            <a:t>: 8:00 a.m. </a:t>
          </a:r>
          <a:r>
            <a:rPr lang="es-PR" sz="2000" kern="1200" dirty="0" err="1"/>
            <a:t>to</a:t>
          </a:r>
          <a:r>
            <a:rPr lang="es-PR" sz="2000" kern="1200" dirty="0"/>
            <a:t> 4:30 p.m.</a:t>
          </a:r>
          <a:br>
            <a:rPr lang="es-PR" sz="2000" kern="1200" dirty="0"/>
          </a:br>
          <a:r>
            <a:rPr lang="es-PR" sz="2000" kern="1200" dirty="0" err="1"/>
            <a:t>Monday</a:t>
          </a:r>
          <a:r>
            <a:rPr lang="es-PR" sz="2000" kern="1200" dirty="0"/>
            <a:t> </a:t>
          </a:r>
          <a:r>
            <a:rPr lang="es-PR" sz="2000" kern="1200" dirty="0" err="1"/>
            <a:t>through</a:t>
          </a:r>
          <a:r>
            <a:rPr lang="es-PR" sz="2000" kern="1200" dirty="0"/>
            <a:t> Friday</a:t>
          </a:r>
          <a:endParaRPr lang="en-US" sz="2000" kern="1200" dirty="0"/>
        </a:p>
      </dsp:txBody>
      <dsp:txXfrm>
        <a:off x="7828039" y="2378519"/>
        <a:ext cx="3706653" cy="1103197"/>
      </dsp:txXfrm>
    </dsp:sp>
    <dsp:sp modelId="{EEEDCCCB-22CE-49A4-8195-74C33B8690D5}">
      <dsp:nvSpPr>
        <dsp:cNvPr id="0" name=""/>
        <dsp:cNvSpPr/>
      </dsp:nvSpPr>
      <dsp:spPr>
        <a:xfrm>
          <a:off x="72890" y="3827035"/>
          <a:ext cx="1103197" cy="11031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91B47-0C9E-4169-B421-2A88D20BDEFB}">
      <dsp:nvSpPr>
        <dsp:cNvPr id="0" name=""/>
        <dsp:cNvSpPr/>
      </dsp:nvSpPr>
      <dsp:spPr>
        <a:xfrm>
          <a:off x="304560" y="4076635"/>
          <a:ext cx="639854" cy="6398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4E476-FDE4-4E2F-BB2D-F052421490F8}">
      <dsp:nvSpPr>
        <dsp:cNvPr id="0" name=""/>
        <dsp:cNvSpPr/>
      </dsp:nvSpPr>
      <dsp:spPr>
        <a:xfrm>
          <a:off x="1352480" y="4020503"/>
          <a:ext cx="4201144" cy="1026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s-PR" sz="2400" b="1" kern="1200" dirty="0"/>
            <a:t>Email</a:t>
          </a:r>
          <a:r>
            <a:rPr lang="es-PR" sz="2400" kern="1200" dirty="0"/>
            <a:t>: pr_webmanager@hud.gov</a:t>
          </a:r>
          <a:br>
            <a:rPr lang="es-PR" sz="2000" kern="1200" dirty="0"/>
          </a:br>
          <a:br>
            <a:rPr lang="es-PR" sz="2000" kern="1200" dirty="0"/>
          </a:br>
          <a:endParaRPr lang="en-US" sz="2000" kern="1200" dirty="0"/>
        </a:p>
      </dsp:txBody>
      <dsp:txXfrm>
        <a:off x="1352480" y="4020503"/>
        <a:ext cx="4201144" cy="10263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7D99C3-8E5E-448D-A6AE-1AD60AB34DCD}"/>
              </a:ext>
            </a:extLst>
          </p:cNvPr>
          <p:cNvSpPr>
            <a:spLocks noGrp="1"/>
          </p:cNvSpPr>
          <p:nvPr>
            <p:ph type="hdr" sz="quarter"/>
          </p:nvPr>
        </p:nvSpPr>
        <p:spPr>
          <a:xfrm>
            <a:off x="0" y="0"/>
            <a:ext cx="3043343" cy="467072"/>
          </a:xfrm>
          <a:prstGeom prst="rect">
            <a:avLst/>
          </a:prstGeom>
        </p:spPr>
        <p:txBody>
          <a:bodyPr vert="horz" lIns="93312" tIns="46656" rIns="93312" bIns="46656" rtlCol="0"/>
          <a:lstStyle>
            <a:lvl1pPr algn="l">
              <a:defRPr sz="1200"/>
            </a:lvl1pPr>
          </a:lstStyle>
          <a:p>
            <a:endParaRPr lang="en-US" dirty="0"/>
          </a:p>
        </p:txBody>
      </p:sp>
    </p:spTree>
    <p:extLst>
      <p:ext uri="{BB962C8B-B14F-4D97-AF65-F5344CB8AC3E}">
        <p14:creationId xmlns:p14="http://schemas.microsoft.com/office/powerpoint/2010/main" val="255216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27" tIns="45714" rIns="91427" bIns="45714" rtlCol="0"/>
          <a:lstStyle>
            <a:lvl1pPr algn="r">
              <a:defRPr sz="1200"/>
            </a:lvl1pPr>
          </a:lstStyle>
          <a:p>
            <a:fld id="{66942E7E-30BB-4B4E-AE81-A4853AC65155}" type="datetimeFigureOut">
              <a:rPr lang="en-US" smtClean="0"/>
              <a:t>5/17/2023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27" tIns="45714" rIns="91427" bIns="45714" rtlCol="0" anchor="ctr"/>
          <a:lstStyle/>
          <a:p>
            <a:endParaRPr lang="en-US" dirty="0"/>
          </a:p>
        </p:txBody>
      </p:sp>
      <p:sp>
        <p:nvSpPr>
          <p:cNvPr id="5" name="Notes Placeholder 4"/>
          <p:cNvSpPr>
            <a:spLocks noGrp="1"/>
          </p:cNvSpPr>
          <p:nvPr>
            <p:ph type="body" sz="quarter" idx="3"/>
          </p:nvPr>
        </p:nvSpPr>
        <p:spPr>
          <a:xfrm>
            <a:off x="701676" y="4479926"/>
            <a:ext cx="5619750" cy="3665538"/>
          </a:xfrm>
          <a:prstGeom prst="rect">
            <a:avLst/>
          </a:prstGeom>
        </p:spPr>
        <p:txBody>
          <a:bodyPr vert="horz" lIns="91427" tIns="45714" rIns="91427"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6725"/>
          </a:xfrm>
          <a:prstGeom prst="rect">
            <a:avLst/>
          </a:prstGeom>
        </p:spPr>
        <p:txBody>
          <a:bodyPr vert="horz" lIns="91427" tIns="45714" rIns="91427"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6725"/>
          </a:xfrm>
          <a:prstGeom prst="rect">
            <a:avLst/>
          </a:prstGeom>
        </p:spPr>
        <p:txBody>
          <a:bodyPr vert="horz" lIns="91427" tIns="45714" rIns="91427" bIns="45714" rtlCol="0" anchor="b"/>
          <a:lstStyle>
            <a:lvl1pPr algn="r">
              <a:defRPr sz="1200"/>
            </a:lvl1pPr>
          </a:lstStyle>
          <a:p>
            <a:fld id="{8AF8A63E-01E1-47E6-9158-2644CB068F6F}" type="slidenum">
              <a:rPr lang="en-US" smtClean="0"/>
              <a:t>‹#›</a:t>
            </a:fld>
            <a:endParaRPr lang="en-US" dirty="0"/>
          </a:p>
        </p:txBody>
      </p:sp>
    </p:spTree>
    <p:extLst>
      <p:ext uri="{BB962C8B-B14F-4D97-AF65-F5344CB8AC3E}">
        <p14:creationId xmlns:p14="http://schemas.microsoft.com/office/powerpoint/2010/main" val="36150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8</a:t>
            </a:fld>
            <a:endParaRPr lang="en-US" dirty="0"/>
          </a:p>
        </p:txBody>
      </p:sp>
    </p:spTree>
    <p:extLst>
      <p:ext uri="{BB962C8B-B14F-4D97-AF65-F5344CB8AC3E}">
        <p14:creationId xmlns:p14="http://schemas.microsoft.com/office/powerpoint/2010/main" val="157475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17</a:t>
            </a:fld>
            <a:endParaRPr lang="en-US" dirty="0"/>
          </a:p>
        </p:txBody>
      </p:sp>
    </p:spTree>
    <p:extLst>
      <p:ext uri="{BB962C8B-B14F-4D97-AF65-F5344CB8AC3E}">
        <p14:creationId xmlns:p14="http://schemas.microsoft.com/office/powerpoint/2010/main" val="425893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18</a:t>
            </a:fld>
            <a:endParaRPr lang="en-US" dirty="0"/>
          </a:p>
        </p:txBody>
      </p:sp>
    </p:spTree>
    <p:extLst>
      <p:ext uri="{BB962C8B-B14F-4D97-AF65-F5344CB8AC3E}">
        <p14:creationId xmlns:p14="http://schemas.microsoft.com/office/powerpoint/2010/main" val="293500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19</a:t>
            </a:fld>
            <a:endParaRPr lang="en-US" dirty="0"/>
          </a:p>
        </p:txBody>
      </p:sp>
    </p:spTree>
    <p:extLst>
      <p:ext uri="{BB962C8B-B14F-4D97-AF65-F5344CB8AC3E}">
        <p14:creationId xmlns:p14="http://schemas.microsoft.com/office/powerpoint/2010/main" val="219598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20</a:t>
            </a:fld>
            <a:endParaRPr lang="en-US" dirty="0"/>
          </a:p>
        </p:txBody>
      </p:sp>
    </p:spTree>
    <p:extLst>
      <p:ext uri="{BB962C8B-B14F-4D97-AF65-F5344CB8AC3E}">
        <p14:creationId xmlns:p14="http://schemas.microsoft.com/office/powerpoint/2010/main" val="14427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21</a:t>
            </a:fld>
            <a:endParaRPr lang="en-US" dirty="0"/>
          </a:p>
        </p:txBody>
      </p:sp>
    </p:spTree>
    <p:extLst>
      <p:ext uri="{BB962C8B-B14F-4D97-AF65-F5344CB8AC3E}">
        <p14:creationId xmlns:p14="http://schemas.microsoft.com/office/powerpoint/2010/main" val="77170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22</a:t>
            </a:fld>
            <a:endParaRPr lang="en-US" dirty="0"/>
          </a:p>
        </p:txBody>
      </p:sp>
    </p:spTree>
    <p:extLst>
      <p:ext uri="{BB962C8B-B14F-4D97-AF65-F5344CB8AC3E}">
        <p14:creationId xmlns:p14="http://schemas.microsoft.com/office/powerpoint/2010/main" val="3192480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25</a:t>
            </a:fld>
            <a:endParaRPr lang="en-US" dirty="0"/>
          </a:p>
        </p:txBody>
      </p:sp>
    </p:spTree>
    <p:extLst>
      <p:ext uri="{BB962C8B-B14F-4D97-AF65-F5344CB8AC3E}">
        <p14:creationId xmlns:p14="http://schemas.microsoft.com/office/powerpoint/2010/main" val="356511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26</a:t>
            </a:fld>
            <a:endParaRPr lang="en-US" dirty="0"/>
          </a:p>
        </p:txBody>
      </p:sp>
    </p:spTree>
    <p:extLst>
      <p:ext uri="{BB962C8B-B14F-4D97-AF65-F5344CB8AC3E}">
        <p14:creationId xmlns:p14="http://schemas.microsoft.com/office/powerpoint/2010/main" val="180610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8A63E-01E1-47E6-9158-2644CB068F6F}" type="slidenum">
              <a:rPr lang="en-US" smtClean="0"/>
              <a:t>9</a:t>
            </a:fld>
            <a:endParaRPr lang="en-US" dirty="0"/>
          </a:p>
        </p:txBody>
      </p:sp>
    </p:spTree>
    <p:extLst>
      <p:ext uri="{BB962C8B-B14F-4D97-AF65-F5344CB8AC3E}">
        <p14:creationId xmlns:p14="http://schemas.microsoft.com/office/powerpoint/2010/main" val="368902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10</a:t>
            </a:fld>
            <a:endParaRPr lang="en-US" dirty="0"/>
          </a:p>
        </p:txBody>
      </p:sp>
    </p:spTree>
    <p:extLst>
      <p:ext uri="{BB962C8B-B14F-4D97-AF65-F5344CB8AC3E}">
        <p14:creationId xmlns:p14="http://schemas.microsoft.com/office/powerpoint/2010/main" val="184151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11</a:t>
            </a:fld>
            <a:endParaRPr lang="en-US" dirty="0"/>
          </a:p>
        </p:txBody>
      </p:sp>
    </p:spTree>
    <p:extLst>
      <p:ext uri="{BB962C8B-B14F-4D97-AF65-F5344CB8AC3E}">
        <p14:creationId xmlns:p14="http://schemas.microsoft.com/office/powerpoint/2010/main" val="383833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12</a:t>
            </a:fld>
            <a:endParaRPr lang="en-US" dirty="0"/>
          </a:p>
        </p:txBody>
      </p:sp>
    </p:spTree>
    <p:extLst>
      <p:ext uri="{BB962C8B-B14F-4D97-AF65-F5344CB8AC3E}">
        <p14:creationId xmlns:p14="http://schemas.microsoft.com/office/powerpoint/2010/main" val="165588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13</a:t>
            </a:fld>
            <a:endParaRPr lang="en-US" dirty="0"/>
          </a:p>
        </p:txBody>
      </p:sp>
    </p:spTree>
    <p:extLst>
      <p:ext uri="{BB962C8B-B14F-4D97-AF65-F5344CB8AC3E}">
        <p14:creationId xmlns:p14="http://schemas.microsoft.com/office/powerpoint/2010/main" val="197355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14</a:t>
            </a:fld>
            <a:endParaRPr lang="en-US" dirty="0"/>
          </a:p>
        </p:txBody>
      </p:sp>
    </p:spTree>
    <p:extLst>
      <p:ext uri="{BB962C8B-B14F-4D97-AF65-F5344CB8AC3E}">
        <p14:creationId xmlns:p14="http://schemas.microsoft.com/office/powerpoint/2010/main" val="203121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15</a:t>
            </a:fld>
            <a:endParaRPr lang="en-US" dirty="0"/>
          </a:p>
        </p:txBody>
      </p:sp>
    </p:spTree>
    <p:extLst>
      <p:ext uri="{BB962C8B-B14F-4D97-AF65-F5344CB8AC3E}">
        <p14:creationId xmlns:p14="http://schemas.microsoft.com/office/powerpoint/2010/main" val="285999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8A63E-01E1-47E6-9158-2644CB068F6F}" type="slidenum">
              <a:rPr lang="en-US" smtClean="0"/>
              <a:t>16</a:t>
            </a:fld>
            <a:endParaRPr lang="en-US" dirty="0"/>
          </a:p>
        </p:txBody>
      </p:sp>
    </p:spTree>
    <p:extLst>
      <p:ext uri="{BB962C8B-B14F-4D97-AF65-F5344CB8AC3E}">
        <p14:creationId xmlns:p14="http://schemas.microsoft.com/office/powerpoint/2010/main" val="32058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A716-86FA-4906-BCBB-D4E3DDD4B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CE3E07-DF89-4B5B-9C6F-0E8C32AC4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F24E71-3647-4116-AE55-84E5004ABB6C}"/>
              </a:ext>
            </a:extLst>
          </p:cNvPr>
          <p:cNvSpPr>
            <a:spLocks noGrp="1"/>
          </p:cNvSpPr>
          <p:nvPr>
            <p:ph type="dt" sz="half" idx="10"/>
          </p:nvPr>
        </p:nvSpPr>
        <p:spPr/>
        <p:txBody>
          <a:bodyPr/>
          <a:lstStyle/>
          <a:p>
            <a:r>
              <a:rPr lang="en-US"/>
              <a:t>August 2018</a:t>
            </a:r>
            <a:endParaRPr lang="en-US" dirty="0"/>
          </a:p>
        </p:txBody>
      </p:sp>
      <p:sp>
        <p:nvSpPr>
          <p:cNvPr id="6" name="Slide Number Placeholder 5">
            <a:extLst>
              <a:ext uri="{FF2B5EF4-FFF2-40B4-BE49-F238E27FC236}">
                <a16:creationId xmlns:a16="http://schemas.microsoft.com/office/drawing/2014/main" id="{D4F962BB-299C-4B1B-9FA1-BB126EE15AFF}"/>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55941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64BC-C565-483D-A423-1E5A39A845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C7B8B4-343A-4B10-B2B8-7743C79C2D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98829-F684-4356-AED2-3A46737FE775}"/>
              </a:ext>
            </a:extLst>
          </p:cNvPr>
          <p:cNvSpPr>
            <a:spLocks noGrp="1"/>
          </p:cNvSpPr>
          <p:nvPr>
            <p:ph type="dt" sz="half" idx="10"/>
          </p:nvPr>
        </p:nvSpPr>
        <p:spPr/>
        <p:txBody>
          <a:bodyPr/>
          <a:lstStyle/>
          <a:p>
            <a:r>
              <a:rPr lang="en-US"/>
              <a:t>August 2018</a:t>
            </a:r>
            <a:endParaRPr lang="en-US" dirty="0"/>
          </a:p>
        </p:txBody>
      </p:sp>
      <p:sp>
        <p:nvSpPr>
          <p:cNvPr id="5" name="Footer Placeholder 4">
            <a:extLst>
              <a:ext uri="{FF2B5EF4-FFF2-40B4-BE49-F238E27FC236}">
                <a16:creationId xmlns:a16="http://schemas.microsoft.com/office/drawing/2014/main" id="{AB2606A4-C448-4769-9207-CA597D707D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AD0B53-947C-4702-B50B-EB4EEF39D5F4}"/>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178923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E380A-3333-42F5-97C0-5C4D4A20C9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7A2D35-EE42-4690-B100-EF6E60550F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14807-CCA7-4DA3-831F-628EB8A6B53B}"/>
              </a:ext>
            </a:extLst>
          </p:cNvPr>
          <p:cNvSpPr>
            <a:spLocks noGrp="1"/>
          </p:cNvSpPr>
          <p:nvPr>
            <p:ph type="dt" sz="half" idx="10"/>
          </p:nvPr>
        </p:nvSpPr>
        <p:spPr/>
        <p:txBody>
          <a:bodyPr/>
          <a:lstStyle/>
          <a:p>
            <a:r>
              <a:rPr lang="en-US"/>
              <a:t>August 2018</a:t>
            </a:r>
            <a:endParaRPr lang="en-US" dirty="0"/>
          </a:p>
        </p:txBody>
      </p:sp>
      <p:sp>
        <p:nvSpPr>
          <p:cNvPr id="5" name="Footer Placeholder 4">
            <a:extLst>
              <a:ext uri="{FF2B5EF4-FFF2-40B4-BE49-F238E27FC236}">
                <a16:creationId xmlns:a16="http://schemas.microsoft.com/office/drawing/2014/main" id="{FFA10EAC-152C-47D4-AEFB-64D69BB354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F0151F-ED27-4786-A2D9-30147097F5E5}"/>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241463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51EB-EC7A-4CFF-9231-B922DA19C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524B3-B73D-482F-85D2-0B043724A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EB3F0-846C-42C1-B2D6-C7FE04039A58}"/>
              </a:ext>
            </a:extLst>
          </p:cNvPr>
          <p:cNvSpPr>
            <a:spLocks noGrp="1"/>
          </p:cNvSpPr>
          <p:nvPr>
            <p:ph type="dt" sz="half" idx="10"/>
          </p:nvPr>
        </p:nvSpPr>
        <p:spPr/>
        <p:txBody>
          <a:bodyPr/>
          <a:lstStyle/>
          <a:p>
            <a:r>
              <a:rPr lang="en-US"/>
              <a:t>August 2018</a:t>
            </a:r>
            <a:endParaRPr lang="en-US" dirty="0"/>
          </a:p>
        </p:txBody>
      </p:sp>
      <p:sp>
        <p:nvSpPr>
          <p:cNvPr id="5" name="Footer Placeholder 4">
            <a:extLst>
              <a:ext uri="{FF2B5EF4-FFF2-40B4-BE49-F238E27FC236}">
                <a16:creationId xmlns:a16="http://schemas.microsoft.com/office/drawing/2014/main" id="{833A72BC-1938-43AD-A8B6-28F8D7B542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BA84E2-59CE-4EA9-B736-E7EC22C05AF3}"/>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257281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3D0B-D662-4886-BCFC-672FD24B8C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7E5721-FABC-483F-9674-3BE5F4452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09B63A-9E78-4A93-B204-F5801AF7A62B}"/>
              </a:ext>
            </a:extLst>
          </p:cNvPr>
          <p:cNvSpPr>
            <a:spLocks noGrp="1"/>
          </p:cNvSpPr>
          <p:nvPr>
            <p:ph type="dt" sz="half" idx="10"/>
          </p:nvPr>
        </p:nvSpPr>
        <p:spPr/>
        <p:txBody>
          <a:bodyPr/>
          <a:lstStyle/>
          <a:p>
            <a:r>
              <a:rPr lang="en-US"/>
              <a:t>August 2018</a:t>
            </a:r>
            <a:endParaRPr lang="en-US" dirty="0"/>
          </a:p>
        </p:txBody>
      </p:sp>
      <p:sp>
        <p:nvSpPr>
          <p:cNvPr id="5" name="Footer Placeholder 4">
            <a:extLst>
              <a:ext uri="{FF2B5EF4-FFF2-40B4-BE49-F238E27FC236}">
                <a16:creationId xmlns:a16="http://schemas.microsoft.com/office/drawing/2014/main" id="{A065FC1A-7E64-48FF-9A57-3D056B7BC6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059F03-7221-49FE-A322-2CAFCA7943D1}"/>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380943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CDDC-1B76-4FF5-9B15-30FF4F992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9AAC5-22C8-4881-B2ED-BDCDEA0037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C03975-8BA1-4ED9-B458-D3AA004BDA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1DCDC0-AA94-4129-B051-34314D377303}"/>
              </a:ext>
            </a:extLst>
          </p:cNvPr>
          <p:cNvSpPr>
            <a:spLocks noGrp="1"/>
          </p:cNvSpPr>
          <p:nvPr>
            <p:ph type="dt" sz="half" idx="10"/>
          </p:nvPr>
        </p:nvSpPr>
        <p:spPr/>
        <p:txBody>
          <a:bodyPr/>
          <a:lstStyle/>
          <a:p>
            <a:r>
              <a:rPr lang="en-US"/>
              <a:t>August 2018</a:t>
            </a:r>
            <a:endParaRPr lang="en-US" dirty="0"/>
          </a:p>
        </p:txBody>
      </p:sp>
      <p:sp>
        <p:nvSpPr>
          <p:cNvPr id="6" name="Footer Placeholder 5">
            <a:extLst>
              <a:ext uri="{FF2B5EF4-FFF2-40B4-BE49-F238E27FC236}">
                <a16:creationId xmlns:a16="http://schemas.microsoft.com/office/drawing/2014/main" id="{82953E78-16FE-4A46-9742-D624E5FA80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D59867-09FC-45CA-948D-576660EC9FDD}"/>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3608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C314-154D-47A7-9CDE-E98AFAEDA6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98716A-B2B3-492D-8952-ABE798498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6CADD1-1FBB-418A-AD86-D5A068A4FC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0AEAE3-5956-46CE-A3A7-F370A1A81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9B722B-ACA5-4966-A228-7A382E1923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2945A0-3066-4D0A-98F1-1797A745DA84}"/>
              </a:ext>
            </a:extLst>
          </p:cNvPr>
          <p:cNvSpPr>
            <a:spLocks noGrp="1"/>
          </p:cNvSpPr>
          <p:nvPr>
            <p:ph type="dt" sz="half" idx="10"/>
          </p:nvPr>
        </p:nvSpPr>
        <p:spPr/>
        <p:txBody>
          <a:bodyPr/>
          <a:lstStyle/>
          <a:p>
            <a:r>
              <a:rPr lang="en-US"/>
              <a:t>August 2018</a:t>
            </a:r>
            <a:endParaRPr lang="en-US" dirty="0"/>
          </a:p>
        </p:txBody>
      </p:sp>
      <p:sp>
        <p:nvSpPr>
          <p:cNvPr id="8" name="Footer Placeholder 7">
            <a:extLst>
              <a:ext uri="{FF2B5EF4-FFF2-40B4-BE49-F238E27FC236}">
                <a16:creationId xmlns:a16="http://schemas.microsoft.com/office/drawing/2014/main" id="{F6633739-7E91-4DE5-B29E-4ABCEDEADF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3284936-F8A7-450F-B9FA-506F82AB5738}"/>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318844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9D64-8AB8-485F-88B4-0F2715D0A1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631F86-035A-4E86-8056-17003A0912FB}"/>
              </a:ext>
            </a:extLst>
          </p:cNvPr>
          <p:cNvSpPr>
            <a:spLocks noGrp="1"/>
          </p:cNvSpPr>
          <p:nvPr>
            <p:ph type="dt" sz="half" idx="10"/>
          </p:nvPr>
        </p:nvSpPr>
        <p:spPr/>
        <p:txBody>
          <a:bodyPr/>
          <a:lstStyle/>
          <a:p>
            <a:r>
              <a:rPr lang="en-US"/>
              <a:t>August 2018</a:t>
            </a:r>
            <a:endParaRPr lang="en-US" dirty="0"/>
          </a:p>
        </p:txBody>
      </p:sp>
      <p:sp>
        <p:nvSpPr>
          <p:cNvPr id="4" name="Footer Placeholder 3">
            <a:extLst>
              <a:ext uri="{FF2B5EF4-FFF2-40B4-BE49-F238E27FC236}">
                <a16:creationId xmlns:a16="http://schemas.microsoft.com/office/drawing/2014/main" id="{1521D7C2-F756-4335-91AE-7D8BC004D8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850B38-5A88-463E-B470-FBF8BD10836C}"/>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223115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820BC-2E43-492E-9F78-8D789B051997}"/>
              </a:ext>
            </a:extLst>
          </p:cNvPr>
          <p:cNvSpPr>
            <a:spLocks noGrp="1"/>
          </p:cNvSpPr>
          <p:nvPr>
            <p:ph type="dt" sz="half" idx="10"/>
          </p:nvPr>
        </p:nvSpPr>
        <p:spPr/>
        <p:txBody>
          <a:bodyPr/>
          <a:lstStyle/>
          <a:p>
            <a:r>
              <a:rPr lang="en-US"/>
              <a:t>August 2018</a:t>
            </a:r>
            <a:endParaRPr lang="en-US" dirty="0"/>
          </a:p>
        </p:txBody>
      </p:sp>
      <p:sp>
        <p:nvSpPr>
          <p:cNvPr id="3" name="Footer Placeholder 2">
            <a:extLst>
              <a:ext uri="{FF2B5EF4-FFF2-40B4-BE49-F238E27FC236}">
                <a16:creationId xmlns:a16="http://schemas.microsoft.com/office/drawing/2014/main" id="{51FC5AD6-36DF-40E3-9AF9-F159BC70C7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291261-CAC3-4173-B9FB-E5EFCFE8E1E1}"/>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294600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4FA7-6FF1-484F-9A46-A655847A7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52A28-5E96-4670-B42A-5BFC4278A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808C13-B46E-4F22-B7C8-53E2515FF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BC663-82BB-49FA-B4D1-73876F6F276E}"/>
              </a:ext>
            </a:extLst>
          </p:cNvPr>
          <p:cNvSpPr>
            <a:spLocks noGrp="1"/>
          </p:cNvSpPr>
          <p:nvPr>
            <p:ph type="dt" sz="half" idx="10"/>
          </p:nvPr>
        </p:nvSpPr>
        <p:spPr/>
        <p:txBody>
          <a:bodyPr/>
          <a:lstStyle/>
          <a:p>
            <a:r>
              <a:rPr lang="en-US"/>
              <a:t>August 2018</a:t>
            </a:r>
            <a:endParaRPr lang="en-US" dirty="0"/>
          </a:p>
        </p:txBody>
      </p:sp>
      <p:sp>
        <p:nvSpPr>
          <p:cNvPr id="6" name="Footer Placeholder 5">
            <a:extLst>
              <a:ext uri="{FF2B5EF4-FFF2-40B4-BE49-F238E27FC236}">
                <a16:creationId xmlns:a16="http://schemas.microsoft.com/office/drawing/2014/main" id="{18E26948-D8E7-4C4C-9828-45109E99CE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E8252D-10CC-43E1-8595-1D8694F20138}"/>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325121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CCB5-6DB1-4666-A491-A5B344B0D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D083F-7819-413C-A125-56E3CCDBF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CA4E56-0BB3-4598-9EF0-FAAA47A53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9370C2-276A-41D4-9CB3-0C272F0E97C2}"/>
              </a:ext>
            </a:extLst>
          </p:cNvPr>
          <p:cNvSpPr>
            <a:spLocks noGrp="1"/>
          </p:cNvSpPr>
          <p:nvPr>
            <p:ph type="dt" sz="half" idx="10"/>
          </p:nvPr>
        </p:nvSpPr>
        <p:spPr/>
        <p:txBody>
          <a:bodyPr/>
          <a:lstStyle/>
          <a:p>
            <a:r>
              <a:rPr lang="en-US"/>
              <a:t>August 2018</a:t>
            </a:r>
            <a:endParaRPr lang="en-US" dirty="0"/>
          </a:p>
        </p:txBody>
      </p:sp>
      <p:sp>
        <p:nvSpPr>
          <p:cNvPr id="6" name="Footer Placeholder 5">
            <a:extLst>
              <a:ext uri="{FF2B5EF4-FFF2-40B4-BE49-F238E27FC236}">
                <a16:creationId xmlns:a16="http://schemas.microsoft.com/office/drawing/2014/main" id="{5C491C1B-091E-4D5E-A467-253017E62D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EB7030-7565-4CC9-AE5E-790A65175BBE}"/>
              </a:ext>
            </a:extLst>
          </p:cNvPr>
          <p:cNvSpPr>
            <a:spLocks noGrp="1"/>
          </p:cNvSpPr>
          <p:nvPr>
            <p:ph type="sldNum" sz="quarter" idx="12"/>
          </p:nvPr>
        </p:nvSpPr>
        <p:spPr/>
        <p:txBody>
          <a:bodyPr/>
          <a:lstStyle/>
          <a:p>
            <a:fld id="{5474B9E0-0DCD-4CA0-8368-6DEE523AA35E}" type="slidenum">
              <a:rPr lang="en-US" smtClean="0"/>
              <a:t>‹#›</a:t>
            </a:fld>
            <a:endParaRPr lang="en-US" dirty="0"/>
          </a:p>
        </p:txBody>
      </p:sp>
    </p:spTree>
    <p:extLst>
      <p:ext uri="{BB962C8B-B14F-4D97-AF65-F5344CB8AC3E}">
        <p14:creationId xmlns:p14="http://schemas.microsoft.com/office/powerpoint/2010/main" val="312463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65ACB-234D-4923-8BF4-FFF03FE85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666AC6-B50F-48AA-A455-3EBC36A23A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C4919-4B81-47DD-978F-EB80F59D9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August 2018</a:t>
            </a:r>
            <a:endParaRPr lang="en-US" dirty="0"/>
          </a:p>
        </p:txBody>
      </p:sp>
      <p:sp>
        <p:nvSpPr>
          <p:cNvPr id="5" name="Footer Placeholder 4">
            <a:extLst>
              <a:ext uri="{FF2B5EF4-FFF2-40B4-BE49-F238E27FC236}">
                <a16:creationId xmlns:a16="http://schemas.microsoft.com/office/drawing/2014/main" id="{139D5A7C-369C-4627-894E-C020202F9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3293F8-F678-4BF4-87AE-B3C7038B46BA}"/>
              </a:ext>
            </a:extLst>
          </p:cNvPr>
          <p:cNvSpPr>
            <a:spLocks noGrp="1"/>
          </p:cNvSpPr>
          <p:nvPr>
            <p:ph type="sldNum" sz="quarter" idx="4"/>
          </p:nvPr>
        </p:nvSpPr>
        <p:spPr>
          <a:xfrm>
            <a:off x="51816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4B9E0-0DCD-4CA0-8368-6DEE523AA35E}" type="slidenum">
              <a:rPr lang="en-US" smtClean="0"/>
              <a:pPr/>
              <a:t>‹#›</a:t>
            </a:fld>
            <a:r>
              <a:rPr lang="en-US" dirty="0"/>
              <a:t> | </a:t>
            </a:r>
          </a:p>
        </p:txBody>
      </p:sp>
    </p:spTree>
    <p:extLst>
      <p:ext uri="{BB962C8B-B14F-4D97-AF65-F5344CB8AC3E}">
        <p14:creationId xmlns:p14="http://schemas.microsoft.com/office/powerpoint/2010/main" val="3001840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www.govinfo.gov/content/pkg/FR-2018-02-09/pdf/2018-02693.pdf" TargetMode="External"/><Relationship Id="rId4" Type="http://schemas.openxmlformats.org/officeDocument/2006/relationships/hyperlink" Target="https://www.hud.gov/sites/documents/55520CPDH.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www.hud.gov/program_offices/fair_housing_equal_opp/contact_fheo#c4" TargetMode="External"/><Relationship Id="rId4" Type="http://schemas.openxmlformats.org/officeDocument/2006/relationships/hyperlink" Target="https://www.hud.gov/program_offices/fair_housing_equal_opp/onlinecomplai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hyperlink" Target="mailto:Daniel.M.Ortiz@hud.gov" TargetMode="External"/><Relationship Id="rId7" Type="http://schemas.openxmlformats.org/officeDocument/2006/relationships/hyperlink" Target="mailto:Luis.O.Berrios@hud.gov" TargetMode="External"/><Relationship Id="rId2" Type="http://schemas.openxmlformats.org/officeDocument/2006/relationships/hyperlink" Target="mailto:Rachel.A.Lavelanet@hud.gov" TargetMode="External"/><Relationship Id="rId1" Type="http://schemas.openxmlformats.org/officeDocument/2006/relationships/slideLayout" Target="../slideLayouts/slideLayout2.xml"/><Relationship Id="rId6" Type="http://schemas.openxmlformats.org/officeDocument/2006/relationships/hyperlink" Target="mailto:Laura.I.Rivera-Carrion@hud.gov" TargetMode="External"/><Relationship Id="rId5" Type="http://schemas.openxmlformats.org/officeDocument/2006/relationships/hyperlink" Target="mailto:Wilfrido.G.Ortiz@hud.gov" TargetMode="External"/><Relationship Id="rId4" Type="http://schemas.openxmlformats.org/officeDocument/2006/relationships/hyperlink" Target="mailto:Amabelle.Aponte@hud.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100D-B606-46CC-990D-3557EBB8608A}"/>
              </a:ext>
            </a:extLst>
          </p:cNvPr>
          <p:cNvSpPr>
            <a:spLocks noGrp="1"/>
          </p:cNvSpPr>
          <p:nvPr>
            <p:ph type="ctrTitle"/>
          </p:nvPr>
        </p:nvSpPr>
        <p:spPr>
          <a:xfrm>
            <a:off x="473183" y="405821"/>
            <a:ext cx="5342672" cy="2246994"/>
          </a:xfrm>
        </p:spPr>
        <p:txBody>
          <a:bodyPr>
            <a:normAutofit/>
          </a:bodyPr>
          <a:lstStyle/>
          <a:p>
            <a:pPr>
              <a:lnSpc>
                <a:spcPct val="100000"/>
              </a:lnSpc>
            </a:pPr>
            <a:r>
              <a:rPr lang="en-US" sz="4800" b="1" dirty="0">
                <a:latin typeface="Times New Roman" panose="02020603050405020304" pitchFamily="18" charset="0"/>
                <a:ea typeface="Microsoft GothicNeo" panose="020B0503020000020004" pitchFamily="34" charset="-127"/>
                <a:cs typeface="Times New Roman" panose="02020603050405020304" pitchFamily="18" charset="0"/>
              </a:rPr>
              <a:t> Customer Service and Referrals</a:t>
            </a:r>
            <a:br>
              <a:rPr lang="en-US" sz="1800" dirty="0">
                <a:latin typeface="Times New Roman" panose="02020603050405020304" pitchFamily="18" charset="0"/>
                <a:ea typeface="Microsoft GothicNeo" panose="020B0503020000020004" pitchFamily="34" charset="-127"/>
                <a:cs typeface="Times New Roman" panose="02020603050405020304" pitchFamily="18" charset="0"/>
              </a:rPr>
            </a:br>
            <a:r>
              <a:rPr lang="en-US" sz="1800" dirty="0">
                <a:latin typeface="Times New Roman" panose="02020603050405020304" pitchFamily="18" charset="0"/>
                <a:ea typeface="Microsoft GothicNeo" panose="020B0503020000020004" pitchFamily="34" charset="-127"/>
                <a:cs typeface="Times New Roman" panose="02020603050405020304" pitchFamily="18" charset="0"/>
              </a:rPr>
              <a:t>      </a:t>
            </a:r>
          </a:p>
        </p:txBody>
      </p:sp>
      <p:sp>
        <p:nvSpPr>
          <p:cNvPr id="3" name="Subtitle 2">
            <a:extLst>
              <a:ext uri="{FF2B5EF4-FFF2-40B4-BE49-F238E27FC236}">
                <a16:creationId xmlns:a16="http://schemas.microsoft.com/office/drawing/2014/main" id="{F64EF48B-2906-4E0B-B8FD-366604DA96BC}"/>
              </a:ext>
            </a:extLst>
          </p:cNvPr>
          <p:cNvSpPr>
            <a:spLocks noGrp="1"/>
          </p:cNvSpPr>
          <p:nvPr>
            <p:ph type="subTitle" idx="1"/>
          </p:nvPr>
        </p:nvSpPr>
        <p:spPr>
          <a:xfrm>
            <a:off x="304797" y="5326790"/>
            <a:ext cx="5679445" cy="1239894"/>
          </a:xfrm>
        </p:spPr>
        <p:txBody>
          <a:bodyPr>
            <a:normAutofit fontScale="85000" lnSpcReduction="20000"/>
          </a:bodyPr>
          <a:lstStyle/>
          <a:p>
            <a:pPr algn="l">
              <a:lnSpc>
                <a:spcPct val="120000"/>
              </a:lnSpc>
            </a:pPr>
            <a:r>
              <a:rPr lang="en-US" sz="2300" dirty="0">
                <a:latin typeface="Times New Roman" panose="02020603050405020304" pitchFamily="18" charset="0"/>
                <a:cs typeface="Times New Roman" panose="02020603050405020304" pitchFamily="18" charset="0"/>
              </a:rPr>
              <a:t>Charlene Rodriguez Gomez, Program Analyst </a:t>
            </a:r>
          </a:p>
          <a:p>
            <a:pPr algn="l">
              <a:lnSpc>
                <a:spcPct val="120000"/>
              </a:lnSpc>
              <a:spcBef>
                <a:spcPts val="0"/>
              </a:spcBef>
            </a:pPr>
            <a:r>
              <a:rPr lang="en-US" sz="2300" dirty="0">
                <a:latin typeface="Times New Roman" panose="02020603050405020304" pitchFamily="18" charset="0"/>
                <a:cs typeface="Times New Roman" panose="02020603050405020304" pitchFamily="18" charset="0"/>
              </a:rPr>
              <a:t>Office of Field Policy and Management</a:t>
            </a:r>
          </a:p>
          <a:p>
            <a:pPr algn="l">
              <a:spcBef>
                <a:spcPts val="0"/>
              </a:spcBef>
            </a:pPr>
            <a:endParaRPr lang="en-US" sz="1800" dirty="0">
              <a:latin typeface="Times New Roman" panose="02020603050405020304" pitchFamily="18" charset="0"/>
              <a:cs typeface="Times New Roman" panose="02020603050405020304" pitchFamily="18" charset="0"/>
            </a:endParaRPr>
          </a:p>
          <a:p>
            <a:pPr algn="l">
              <a:spcBef>
                <a:spcPts val="0"/>
              </a:spcBef>
            </a:pPr>
            <a:r>
              <a:rPr lang="en-US" sz="1800" dirty="0">
                <a:solidFill>
                  <a:schemeClr val="bg1"/>
                </a:solidFill>
                <a:latin typeface="Times New Roman" panose="02020603050405020304" pitchFamily="18" charset="0"/>
                <a:cs typeface="Times New Roman" panose="02020603050405020304" pitchFamily="18" charset="0"/>
              </a:rPr>
              <a:t>Charlene Rodriguez Gomez- Program Analyst</a:t>
            </a:r>
          </a:p>
          <a:p>
            <a:pPr algn="l">
              <a:spcBef>
                <a:spcPts val="0"/>
              </a:spcBef>
            </a:pPr>
            <a:r>
              <a:rPr lang="en-US" sz="1800" dirty="0">
                <a:solidFill>
                  <a:schemeClr val="bg1"/>
                </a:solidFill>
                <a:latin typeface="Times New Roman" panose="02020603050405020304" pitchFamily="18" charset="0"/>
                <a:cs typeface="Times New Roman" panose="02020603050405020304" pitchFamily="18" charset="0"/>
              </a:rPr>
              <a:t>Sasha Davila- Program Analyst</a:t>
            </a:r>
          </a:p>
          <a:p>
            <a:endParaRPr lang="en-US" sz="1800" dirty="0"/>
          </a:p>
        </p:txBody>
      </p:sp>
      <p:pic>
        <p:nvPicPr>
          <p:cNvPr id="6" name="Picture 5" descr="A picture containing clock&#10;&#10;Description automatically generated">
            <a:extLst>
              <a:ext uri="{FF2B5EF4-FFF2-40B4-BE49-F238E27FC236}">
                <a16:creationId xmlns:a16="http://schemas.microsoft.com/office/drawing/2014/main" id="{44DB022C-47C2-4AB7-A230-BA02638A3C32}"/>
              </a:ext>
            </a:extLst>
          </p:cNvPr>
          <p:cNvPicPr>
            <a:picLocks noChangeAspect="1"/>
          </p:cNvPicPr>
          <p:nvPr/>
        </p:nvPicPr>
        <p:blipFill rotWithShape="1">
          <a:blip r:embed="rId2">
            <a:extLst>
              <a:ext uri="{28A0092B-C50C-407E-A947-70E740481C1C}">
                <a14:useLocalDpi xmlns:a14="http://schemas.microsoft.com/office/drawing/2010/main" val="0"/>
              </a:ext>
            </a:extLst>
          </a:blip>
          <a:srcRect l="14392" r="15265"/>
          <a:stretch/>
        </p:blipFill>
        <p:spPr>
          <a:xfrm>
            <a:off x="7567704" y="0"/>
            <a:ext cx="1842331" cy="1676204"/>
          </a:xfrm>
          <a:prstGeom prst="rect">
            <a:avLst/>
          </a:prstGeom>
        </p:spPr>
      </p:pic>
      <p:pic>
        <p:nvPicPr>
          <p:cNvPr id="4" name="Picture 3">
            <a:extLst>
              <a:ext uri="{FF2B5EF4-FFF2-40B4-BE49-F238E27FC236}">
                <a16:creationId xmlns:a16="http://schemas.microsoft.com/office/drawing/2014/main" id="{BB2E7B5E-D44D-039D-9513-0DB8FBA7277D}"/>
              </a:ext>
            </a:extLst>
          </p:cNvPr>
          <p:cNvPicPr>
            <a:picLocks noChangeAspect="1"/>
          </p:cNvPicPr>
          <p:nvPr/>
        </p:nvPicPr>
        <p:blipFill>
          <a:blip r:embed="rId3"/>
          <a:stretch>
            <a:fillRect/>
          </a:stretch>
        </p:blipFill>
        <p:spPr>
          <a:xfrm>
            <a:off x="6871238" y="1865870"/>
            <a:ext cx="4359489" cy="2757378"/>
          </a:xfrm>
          <a:prstGeom prst="rect">
            <a:avLst/>
          </a:prstGeom>
        </p:spPr>
      </p:pic>
      <p:pic>
        <p:nvPicPr>
          <p:cNvPr id="5" name="Picture 4">
            <a:extLst>
              <a:ext uri="{FF2B5EF4-FFF2-40B4-BE49-F238E27FC236}">
                <a16:creationId xmlns:a16="http://schemas.microsoft.com/office/drawing/2014/main" id="{32E919D3-A800-A944-86E7-4F946C1FF3AD}"/>
              </a:ext>
            </a:extLst>
          </p:cNvPr>
          <p:cNvPicPr>
            <a:picLocks noChangeAspect="1"/>
          </p:cNvPicPr>
          <p:nvPr/>
        </p:nvPicPr>
        <p:blipFill>
          <a:blip r:embed="rId4"/>
          <a:stretch>
            <a:fillRect/>
          </a:stretch>
        </p:blipFill>
        <p:spPr>
          <a:xfrm>
            <a:off x="6272795" y="4336288"/>
            <a:ext cx="2528840" cy="1676204"/>
          </a:xfrm>
          <a:prstGeom prst="rect">
            <a:avLst/>
          </a:prstGeom>
        </p:spPr>
      </p:pic>
      <p:pic>
        <p:nvPicPr>
          <p:cNvPr id="7" name="Picture 6">
            <a:extLst>
              <a:ext uri="{FF2B5EF4-FFF2-40B4-BE49-F238E27FC236}">
                <a16:creationId xmlns:a16="http://schemas.microsoft.com/office/drawing/2014/main" id="{F4969BC7-402B-83A9-3D70-18516040AA29}"/>
              </a:ext>
            </a:extLst>
          </p:cNvPr>
          <p:cNvPicPr>
            <a:picLocks noChangeAspect="1"/>
          </p:cNvPicPr>
          <p:nvPr/>
        </p:nvPicPr>
        <p:blipFill>
          <a:blip r:embed="rId5"/>
          <a:stretch>
            <a:fillRect/>
          </a:stretch>
        </p:blipFill>
        <p:spPr>
          <a:xfrm>
            <a:off x="9722800" y="4411124"/>
            <a:ext cx="2357442" cy="1676204"/>
          </a:xfrm>
          <a:prstGeom prst="rect">
            <a:avLst/>
          </a:prstGeom>
        </p:spPr>
      </p:pic>
      <p:pic>
        <p:nvPicPr>
          <p:cNvPr id="8" name="Picture 7">
            <a:extLst>
              <a:ext uri="{FF2B5EF4-FFF2-40B4-BE49-F238E27FC236}">
                <a16:creationId xmlns:a16="http://schemas.microsoft.com/office/drawing/2014/main" id="{D3D4F0CB-5B80-87BB-597E-16A149E8D568}"/>
              </a:ext>
            </a:extLst>
          </p:cNvPr>
          <p:cNvPicPr>
            <a:picLocks noChangeAspect="1"/>
          </p:cNvPicPr>
          <p:nvPr/>
        </p:nvPicPr>
        <p:blipFill>
          <a:blip r:embed="rId6"/>
          <a:stretch>
            <a:fillRect/>
          </a:stretch>
        </p:blipFill>
        <p:spPr>
          <a:xfrm>
            <a:off x="9722800" y="401790"/>
            <a:ext cx="2226210" cy="1676204"/>
          </a:xfrm>
          <a:prstGeom prst="rect">
            <a:avLst/>
          </a:prstGeom>
        </p:spPr>
      </p:pic>
      <p:sp>
        <p:nvSpPr>
          <p:cNvPr id="10" name="Subtitle 2">
            <a:extLst>
              <a:ext uri="{FF2B5EF4-FFF2-40B4-BE49-F238E27FC236}">
                <a16:creationId xmlns:a16="http://schemas.microsoft.com/office/drawing/2014/main" id="{916512B8-A5BF-7013-7B09-F52D56950D1F}"/>
              </a:ext>
            </a:extLst>
          </p:cNvPr>
          <p:cNvSpPr txBox="1">
            <a:spLocks/>
          </p:cNvSpPr>
          <p:nvPr/>
        </p:nvSpPr>
        <p:spPr>
          <a:xfrm>
            <a:off x="1460038" y="3018929"/>
            <a:ext cx="3798770" cy="180825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U.S. DEPARTMENT OF HOUSING AND URBAN DEVELOPMENT </a:t>
            </a:r>
          </a:p>
          <a:p>
            <a:r>
              <a:rPr lang="en-US" dirty="0">
                <a:latin typeface="Times New Roman" panose="02020603050405020304" pitchFamily="18" charset="0"/>
                <a:cs typeface="Times New Roman" panose="02020603050405020304" pitchFamily="18" charset="0"/>
              </a:rPr>
              <a:t>San Juan Field Office-Region IV</a:t>
            </a:r>
          </a:p>
          <a:p>
            <a:endParaRPr lang="en-US" sz="1800" dirty="0"/>
          </a:p>
        </p:txBody>
      </p:sp>
      <p:sp>
        <p:nvSpPr>
          <p:cNvPr id="9" name="TextBox 8">
            <a:extLst>
              <a:ext uri="{FF2B5EF4-FFF2-40B4-BE49-F238E27FC236}">
                <a16:creationId xmlns:a16="http://schemas.microsoft.com/office/drawing/2014/main" id="{7A2670C3-1FBD-F77A-210C-6A1E1F81D637}"/>
              </a:ext>
            </a:extLst>
          </p:cNvPr>
          <p:cNvSpPr txBox="1"/>
          <p:nvPr/>
        </p:nvSpPr>
        <p:spPr>
          <a:xfrm>
            <a:off x="5039833" y="4623248"/>
            <a:ext cx="914400" cy="914400"/>
          </a:xfrm>
          <a:prstGeom prst="rect">
            <a:avLst/>
          </a:prstGeom>
          <a:noFill/>
        </p:spPr>
        <p:txBody>
          <a:bodyPr vert="horz" wrap="none" lIns="91440" tIns="45720" rIns="91440" bIns="45720" rtlCol="0" anchor="b">
            <a:normAutofit lnSpcReduction="10000"/>
          </a:bodyPr>
          <a:lstStyle/>
          <a:p>
            <a:pPr algn="l"/>
            <a:endParaRPr lang="es-PR" sz="5600" b="1"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30E1C48D-AE78-D587-C261-DA416CCC24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1654" y="132896"/>
            <a:ext cx="1282199" cy="1543308"/>
          </a:xfrm>
          <a:prstGeom prst="rect">
            <a:avLst/>
          </a:prstGeom>
        </p:spPr>
      </p:pic>
    </p:spTree>
    <p:extLst>
      <p:ext uri="{BB962C8B-B14F-4D97-AF65-F5344CB8AC3E}">
        <p14:creationId xmlns:p14="http://schemas.microsoft.com/office/powerpoint/2010/main" val="226071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dar chart&#10;&#10;Description automatically generated">
            <a:extLst>
              <a:ext uri="{FF2B5EF4-FFF2-40B4-BE49-F238E27FC236}">
                <a16:creationId xmlns:a16="http://schemas.microsoft.com/office/drawing/2014/main" id="{E6190FA5-B63E-BCD0-5F41-A7D8E900F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595" y="5507575"/>
            <a:ext cx="2221655" cy="1249681"/>
          </a:xfrm>
          <a:prstGeom prst="rect">
            <a:avLst/>
          </a:prstGeom>
        </p:spPr>
      </p:pic>
      <p:sp>
        <p:nvSpPr>
          <p:cNvPr id="2" name="Title 1">
            <a:extLst>
              <a:ext uri="{FF2B5EF4-FFF2-40B4-BE49-F238E27FC236}">
                <a16:creationId xmlns:a16="http://schemas.microsoft.com/office/drawing/2014/main" id="{08F0E817-82E1-43B4-B7C4-4FD707401C94}"/>
              </a:ext>
            </a:extLst>
          </p:cNvPr>
          <p:cNvSpPr>
            <a:spLocks noGrp="1"/>
          </p:cNvSpPr>
          <p:nvPr>
            <p:ph type="ctrTitle"/>
          </p:nvPr>
        </p:nvSpPr>
        <p:spPr>
          <a:xfrm>
            <a:off x="614363" y="789927"/>
            <a:ext cx="9144000" cy="1241009"/>
          </a:xfrm>
          <a:noFill/>
        </p:spPr>
        <p:txBody>
          <a:bodyPr>
            <a:normAutofit fontScale="90000"/>
          </a:bodyPr>
          <a:lstStyle/>
          <a:p>
            <a:pPr algn="l"/>
            <a:r>
              <a:rPr lang="en-US" sz="6000" dirty="0"/>
              <a:t>What is an inquiry?</a:t>
            </a:r>
            <a:br>
              <a:rPr lang="en-US" sz="6000" dirty="0">
                <a:solidFill>
                  <a:schemeClr val="accent1">
                    <a:lumMod val="75000"/>
                  </a:schemeClr>
                </a:solidFill>
              </a:rPr>
            </a:br>
            <a:endParaRPr lang="en-US" sz="5600" b="1" dirty="0">
              <a:solidFill>
                <a:schemeClr val="accent1">
                  <a:lumMod val="75000"/>
                </a:schemeClr>
              </a:solidFill>
            </a:endParaRPr>
          </a:p>
        </p:txBody>
      </p:sp>
      <p:pic>
        <p:nvPicPr>
          <p:cNvPr id="8" name="Picture 3">
            <a:extLst>
              <a:ext uri="{FF2B5EF4-FFF2-40B4-BE49-F238E27FC236}">
                <a16:creationId xmlns:a16="http://schemas.microsoft.com/office/drawing/2014/main" id="{06252C04-C979-4A84-9109-2C124A52EA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175435D2-59A4-4A98-BC69-0FD8A34AF26A}"/>
              </a:ext>
            </a:extLst>
          </p:cNvPr>
          <p:cNvSpPr txBox="1">
            <a:spLocks/>
          </p:cNvSpPr>
          <p:nvPr/>
        </p:nvSpPr>
        <p:spPr>
          <a:xfrm>
            <a:off x="827308" y="1706470"/>
            <a:ext cx="11178425" cy="4517742"/>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v"/>
            </a:pPr>
            <a:r>
              <a:rPr lang="en-US" sz="2800" dirty="0"/>
              <a:t>An inquiry is also received from the public in the same way complaints are, however, they do not allege programmatic or regulatory violations. Often, it’s a beneficiary or another public stakeholder asking a general question about a CDBG-DR funded program.</a:t>
            </a:r>
            <a:endParaRPr lang="en-US" sz="1600" dirty="0">
              <a:latin typeface="+mj-lt"/>
            </a:endParaRPr>
          </a:p>
          <a:p>
            <a:pPr marL="800100" lvl="1" indent="-342900" algn="l">
              <a:lnSpc>
                <a:spcPct val="100000"/>
              </a:lnSpc>
              <a:spcBef>
                <a:spcPts val="0"/>
              </a:spcBef>
              <a:buFont typeface="Arial" panose="020B0604020202020204" pitchFamily="34" charset="0"/>
              <a:buChar char="•"/>
            </a:pPr>
            <a:endParaRPr lang="en-US" sz="1600" dirty="0">
              <a:solidFill>
                <a:srgbClr val="000000"/>
              </a:solidFill>
              <a:latin typeface="+mj-lt"/>
            </a:endParaRPr>
          </a:p>
        </p:txBody>
      </p:sp>
      <p:sp>
        <p:nvSpPr>
          <p:cNvPr id="4" name="Slide Number Placeholder 3">
            <a:extLst>
              <a:ext uri="{FF2B5EF4-FFF2-40B4-BE49-F238E27FC236}">
                <a16:creationId xmlns:a16="http://schemas.microsoft.com/office/drawing/2014/main" id="{662E3464-338B-4531-A763-F3C2459B17D6}"/>
              </a:ext>
            </a:extLst>
          </p:cNvPr>
          <p:cNvSpPr>
            <a:spLocks noGrp="1"/>
          </p:cNvSpPr>
          <p:nvPr>
            <p:ph type="sldNum" sz="quarter" idx="12"/>
          </p:nvPr>
        </p:nvSpPr>
        <p:spPr>
          <a:xfrm>
            <a:off x="518160" y="6356350"/>
            <a:ext cx="309149" cy="365125"/>
          </a:xfrm>
        </p:spPr>
        <p:txBody>
          <a:bodyPr/>
          <a:lstStyle/>
          <a:p>
            <a:fld id="{5474B9E0-0DCD-4CA0-8368-6DEE523AA35E}" type="slidenum">
              <a:rPr lang="en-US" smtClean="0"/>
              <a:t>10</a:t>
            </a:fld>
            <a:endParaRPr lang="en-US" dirty="0"/>
          </a:p>
        </p:txBody>
      </p:sp>
      <p:sp>
        <p:nvSpPr>
          <p:cNvPr id="3" name="Date Placeholder 2">
            <a:extLst>
              <a:ext uri="{FF2B5EF4-FFF2-40B4-BE49-F238E27FC236}">
                <a16:creationId xmlns:a16="http://schemas.microsoft.com/office/drawing/2014/main" id="{B8C8390E-209E-4758-94F4-9B70D9BE3623}"/>
              </a:ext>
            </a:extLst>
          </p:cNvPr>
          <p:cNvSpPr>
            <a:spLocks noGrp="1"/>
          </p:cNvSpPr>
          <p:nvPr>
            <p:ph type="dt" sz="half" idx="10"/>
          </p:nvPr>
        </p:nvSpPr>
        <p:spPr/>
        <p:txBody>
          <a:bodyPr/>
          <a:lstStyle/>
          <a:p>
            <a:r>
              <a:rPr lang="en-US" dirty="0"/>
              <a:t>May 2023</a:t>
            </a:r>
          </a:p>
        </p:txBody>
      </p:sp>
    </p:spTree>
    <p:extLst>
      <p:ext uri="{BB962C8B-B14F-4D97-AF65-F5344CB8AC3E}">
        <p14:creationId xmlns:p14="http://schemas.microsoft.com/office/powerpoint/2010/main" val="215880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dar chart&#10;&#10;Description automatically generated">
            <a:extLst>
              <a:ext uri="{FF2B5EF4-FFF2-40B4-BE49-F238E27FC236}">
                <a16:creationId xmlns:a16="http://schemas.microsoft.com/office/drawing/2014/main" id="{E6190FA5-B63E-BCD0-5F41-A7D8E900F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595" y="5507575"/>
            <a:ext cx="2221655" cy="1249681"/>
          </a:xfrm>
          <a:prstGeom prst="rect">
            <a:avLst/>
          </a:prstGeom>
        </p:spPr>
      </p:pic>
      <p:sp>
        <p:nvSpPr>
          <p:cNvPr id="2" name="Title 1">
            <a:extLst>
              <a:ext uri="{FF2B5EF4-FFF2-40B4-BE49-F238E27FC236}">
                <a16:creationId xmlns:a16="http://schemas.microsoft.com/office/drawing/2014/main" id="{08F0E817-82E1-43B4-B7C4-4FD707401C94}"/>
              </a:ext>
            </a:extLst>
          </p:cNvPr>
          <p:cNvSpPr>
            <a:spLocks noGrp="1"/>
          </p:cNvSpPr>
          <p:nvPr>
            <p:ph type="ctrTitle"/>
          </p:nvPr>
        </p:nvSpPr>
        <p:spPr>
          <a:xfrm>
            <a:off x="827309" y="1347220"/>
            <a:ext cx="9144000" cy="1241009"/>
          </a:xfrm>
          <a:noFill/>
        </p:spPr>
        <p:txBody>
          <a:bodyPr>
            <a:normAutofit fontScale="90000"/>
          </a:bodyPr>
          <a:lstStyle/>
          <a:p>
            <a:pPr algn="l"/>
            <a:r>
              <a:rPr lang="en-US" sz="6000" dirty="0"/>
              <a:t>Types of Complaints and Inquiries</a:t>
            </a:r>
            <a:br>
              <a:rPr lang="en-US" sz="6000" dirty="0">
                <a:solidFill>
                  <a:schemeClr val="accent1">
                    <a:lumMod val="75000"/>
                  </a:schemeClr>
                </a:solidFill>
              </a:rPr>
            </a:br>
            <a:endParaRPr lang="en-US" sz="5600" b="1" dirty="0">
              <a:solidFill>
                <a:schemeClr val="accent1">
                  <a:lumMod val="75000"/>
                </a:schemeClr>
              </a:solidFill>
            </a:endParaRPr>
          </a:p>
        </p:txBody>
      </p:sp>
      <p:pic>
        <p:nvPicPr>
          <p:cNvPr id="8" name="Picture 3">
            <a:extLst>
              <a:ext uri="{FF2B5EF4-FFF2-40B4-BE49-F238E27FC236}">
                <a16:creationId xmlns:a16="http://schemas.microsoft.com/office/drawing/2014/main" id="{06252C04-C979-4A84-9109-2C124A52EA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175435D2-59A4-4A98-BC69-0FD8A34AF26A}"/>
              </a:ext>
            </a:extLst>
          </p:cNvPr>
          <p:cNvSpPr txBox="1">
            <a:spLocks/>
          </p:cNvSpPr>
          <p:nvPr/>
        </p:nvSpPr>
        <p:spPr>
          <a:xfrm>
            <a:off x="827309" y="1967725"/>
            <a:ext cx="10698150" cy="4171818"/>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v"/>
            </a:pPr>
            <a:r>
              <a:rPr lang="en-US" sz="2800" dirty="0"/>
              <a:t>There are a variety of complaint and inquiry types submitted. Below is a list of most common types. Please note, this is not an exhaustive list:</a:t>
            </a:r>
          </a:p>
          <a:p>
            <a:pPr lvl="1" algn="l"/>
            <a:r>
              <a:rPr lang="en-US" sz="2400" dirty="0"/>
              <a:t>• General Complaints (“complaints”)</a:t>
            </a:r>
          </a:p>
          <a:p>
            <a:pPr lvl="1" algn="l"/>
            <a:r>
              <a:rPr lang="en-US" sz="2400" dirty="0"/>
              <a:t>• Community Group Complaints </a:t>
            </a:r>
          </a:p>
          <a:p>
            <a:pPr lvl="1" algn="l"/>
            <a:r>
              <a:rPr lang="en-US" sz="2400" dirty="0"/>
              <a:t>• Inquiries </a:t>
            </a:r>
          </a:p>
          <a:p>
            <a:pPr lvl="1" algn="l"/>
            <a:r>
              <a:rPr lang="en-US" sz="2400" dirty="0"/>
              <a:t>• Community Inquiries on Programs</a:t>
            </a:r>
          </a:p>
          <a:p>
            <a:pPr lvl="1" algn="l"/>
            <a:r>
              <a:rPr lang="en-US" sz="2400" dirty="0"/>
              <a:t>• Congressional Complaints (self or constituent) </a:t>
            </a:r>
          </a:p>
          <a:p>
            <a:pPr lvl="1" algn="l"/>
            <a:r>
              <a:rPr lang="en-US" sz="2400" dirty="0"/>
              <a:t>• Congressional Inquires</a:t>
            </a:r>
          </a:p>
          <a:p>
            <a:pPr lvl="1" algn="l"/>
            <a:r>
              <a:rPr lang="en-US" sz="2400" dirty="0"/>
              <a:t>• OIG Referrals</a:t>
            </a:r>
            <a:endParaRPr lang="en-US" dirty="0"/>
          </a:p>
        </p:txBody>
      </p:sp>
      <p:sp>
        <p:nvSpPr>
          <p:cNvPr id="4" name="Slide Number Placeholder 3">
            <a:extLst>
              <a:ext uri="{FF2B5EF4-FFF2-40B4-BE49-F238E27FC236}">
                <a16:creationId xmlns:a16="http://schemas.microsoft.com/office/drawing/2014/main" id="{662E3464-338B-4531-A763-F3C2459B17D6}"/>
              </a:ext>
            </a:extLst>
          </p:cNvPr>
          <p:cNvSpPr>
            <a:spLocks noGrp="1"/>
          </p:cNvSpPr>
          <p:nvPr>
            <p:ph type="sldNum" sz="quarter" idx="12"/>
          </p:nvPr>
        </p:nvSpPr>
        <p:spPr>
          <a:xfrm>
            <a:off x="518160" y="6356350"/>
            <a:ext cx="309149" cy="365125"/>
          </a:xfrm>
        </p:spPr>
        <p:txBody>
          <a:bodyPr/>
          <a:lstStyle/>
          <a:p>
            <a:fld id="{5474B9E0-0DCD-4CA0-8368-6DEE523AA35E}" type="slidenum">
              <a:rPr lang="en-US" smtClean="0"/>
              <a:t>11</a:t>
            </a:fld>
            <a:endParaRPr lang="en-US" dirty="0"/>
          </a:p>
        </p:txBody>
      </p:sp>
      <p:sp>
        <p:nvSpPr>
          <p:cNvPr id="3" name="Date Placeholder 2">
            <a:extLst>
              <a:ext uri="{FF2B5EF4-FFF2-40B4-BE49-F238E27FC236}">
                <a16:creationId xmlns:a16="http://schemas.microsoft.com/office/drawing/2014/main" id="{B8C8390E-209E-4758-94F4-9B70D9BE3623}"/>
              </a:ext>
            </a:extLst>
          </p:cNvPr>
          <p:cNvSpPr>
            <a:spLocks noGrp="1"/>
          </p:cNvSpPr>
          <p:nvPr>
            <p:ph type="dt" sz="half" idx="10"/>
          </p:nvPr>
        </p:nvSpPr>
        <p:spPr/>
        <p:txBody>
          <a:bodyPr/>
          <a:lstStyle/>
          <a:p>
            <a:r>
              <a:rPr lang="en-US" dirty="0"/>
              <a:t>May 2023</a:t>
            </a:r>
          </a:p>
        </p:txBody>
      </p:sp>
    </p:spTree>
    <p:extLst>
      <p:ext uri="{BB962C8B-B14F-4D97-AF65-F5344CB8AC3E}">
        <p14:creationId xmlns:p14="http://schemas.microsoft.com/office/powerpoint/2010/main" val="369934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175435D2-59A4-4A98-BC69-0FD8A34AF26A}"/>
              </a:ext>
            </a:extLst>
          </p:cNvPr>
          <p:cNvSpPr txBox="1">
            <a:spLocks/>
          </p:cNvSpPr>
          <p:nvPr/>
        </p:nvSpPr>
        <p:spPr>
          <a:xfrm>
            <a:off x="613222" y="1397900"/>
            <a:ext cx="4509877" cy="4590917"/>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dirty="0"/>
          </a:p>
        </p:txBody>
      </p:sp>
      <p:pic>
        <p:nvPicPr>
          <p:cNvPr id="6" name="Picture 5" descr="Radar chart&#10;&#10;Description automatically generated">
            <a:extLst>
              <a:ext uri="{FF2B5EF4-FFF2-40B4-BE49-F238E27FC236}">
                <a16:creationId xmlns:a16="http://schemas.microsoft.com/office/drawing/2014/main" id="{F08826FF-7AAA-D0ED-862F-37A9D9CAE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894" y="5572539"/>
            <a:ext cx="2042553" cy="1148936"/>
          </a:xfrm>
          <a:prstGeom prst="rect">
            <a:avLst/>
          </a:prstGeom>
        </p:spPr>
      </p:pic>
      <p:sp>
        <p:nvSpPr>
          <p:cNvPr id="2" name="Title 1">
            <a:extLst>
              <a:ext uri="{FF2B5EF4-FFF2-40B4-BE49-F238E27FC236}">
                <a16:creationId xmlns:a16="http://schemas.microsoft.com/office/drawing/2014/main" id="{08F0E817-82E1-43B4-B7C4-4FD707401C94}"/>
              </a:ext>
            </a:extLst>
          </p:cNvPr>
          <p:cNvSpPr>
            <a:spLocks noGrp="1"/>
          </p:cNvSpPr>
          <p:nvPr>
            <p:ph type="title"/>
          </p:nvPr>
        </p:nvSpPr>
        <p:spPr>
          <a:noFill/>
        </p:spPr>
        <p:txBody>
          <a:bodyPr>
            <a:normAutofit/>
          </a:bodyPr>
          <a:lstStyle/>
          <a:p>
            <a:pPr algn="l"/>
            <a:r>
              <a:rPr lang="en-US" sz="5400" dirty="0"/>
              <a:t>Process</a:t>
            </a:r>
          </a:p>
        </p:txBody>
      </p:sp>
      <p:sp>
        <p:nvSpPr>
          <p:cNvPr id="7" name="Content Placeholder 6">
            <a:extLst>
              <a:ext uri="{FF2B5EF4-FFF2-40B4-BE49-F238E27FC236}">
                <a16:creationId xmlns:a16="http://schemas.microsoft.com/office/drawing/2014/main" id="{3892F902-465C-749A-411E-318BB114ABEB}"/>
              </a:ext>
            </a:extLst>
          </p:cNvPr>
          <p:cNvSpPr>
            <a:spLocks noGrp="1"/>
          </p:cNvSpPr>
          <p:nvPr>
            <p:ph idx="1"/>
          </p:nvPr>
        </p:nvSpPr>
        <p:spPr/>
        <p:txBody>
          <a:bodyPr/>
          <a:lstStyle/>
          <a:p>
            <a:r>
              <a:rPr lang="en-US" dirty="0"/>
              <a:t>All complaints must be sent to the disaster_recovery@HUD.gov mailbox</a:t>
            </a:r>
          </a:p>
          <a:p>
            <a:r>
              <a:rPr lang="en-US" dirty="0"/>
              <a:t>If the complaint is received by phone, the staff person encourages the complainant to submit their complaints, in writing, to the disaster_recovery@HUD.gov mailbox. </a:t>
            </a:r>
          </a:p>
          <a:p>
            <a:r>
              <a:rPr lang="en-US" dirty="0"/>
              <a:t>Or, ask the complainant for certain information and submits the complaint on their behalf to the </a:t>
            </a:r>
            <a:r>
              <a:rPr lang="en-US" dirty="0" err="1"/>
              <a:t>disaster_recovery</a:t>
            </a:r>
            <a:r>
              <a:rPr lang="en-US" dirty="0"/>
              <a:t> mailbox.</a:t>
            </a:r>
          </a:p>
        </p:txBody>
      </p:sp>
      <p:sp>
        <p:nvSpPr>
          <p:cNvPr id="3" name="Date Placeholder 2">
            <a:extLst>
              <a:ext uri="{FF2B5EF4-FFF2-40B4-BE49-F238E27FC236}">
                <a16:creationId xmlns:a16="http://schemas.microsoft.com/office/drawing/2014/main" id="{B8C8390E-209E-4758-94F4-9B70D9BE3623}"/>
              </a:ext>
            </a:extLst>
          </p:cNvPr>
          <p:cNvSpPr>
            <a:spLocks noGrp="1"/>
          </p:cNvSpPr>
          <p:nvPr>
            <p:ph type="dt" sz="half" idx="10"/>
          </p:nvPr>
        </p:nvSpPr>
        <p:spPr/>
        <p:txBody>
          <a:bodyPr/>
          <a:lstStyle/>
          <a:p>
            <a:r>
              <a:rPr lang="en-US" dirty="0"/>
              <a:t>May 2023</a:t>
            </a:r>
          </a:p>
        </p:txBody>
      </p:sp>
      <p:sp>
        <p:nvSpPr>
          <p:cNvPr id="4" name="Slide Number Placeholder 3">
            <a:extLst>
              <a:ext uri="{FF2B5EF4-FFF2-40B4-BE49-F238E27FC236}">
                <a16:creationId xmlns:a16="http://schemas.microsoft.com/office/drawing/2014/main" id="{662E3464-338B-4531-A763-F3C2459B17D6}"/>
              </a:ext>
            </a:extLst>
          </p:cNvPr>
          <p:cNvSpPr>
            <a:spLocks noGrp="1"/>
          </p:cNvSpPr>
          <p:nvPr>
            <p:ph type="sldNum" sz="quarter" idx="12"/>
          </p:nvPr>
        </p:nvSpPr>
        <p:spPr/>
        <p:txBody>
          <a:bodyPr/>
          <a:lstStyle/>
          <a:p>
            <a:fld id="{5474B9E0-0DCD-4CA0-8368-6DEE523AA35E}" type="slidenum">
              <a:rPr lang="en-US" smtClean="0"/>
              <a:t>12</a:t>
            </a:fld>
            <a:endParaRPr lang="en-US" dirty="0"/>
          </a:p>
        </p:txBody>
      </p:sp>
      <p:pic>
        <p:nvPicPr>
          <p:cNvPr id="8" name="Picture 3">
            <a:extLst>
              <a:ext uri="{FF2B5EF4-FFF2-40B4-BE49-F238E27FC236}">
                <a16:creationId xmlns:a16="http://schemas.microsoft.com/office/drawing/2014/main" id="{06252C04-C979-4A84-9109-2C124A52EA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28416"/>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6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82FA3-2570-5F1B-C1A5-7D4670FF0B4D}"/>
              </a:ext>
            </a:extLst>
          </p:cNvPr>
          <p:cNvPicPr>
            <a:picLocks noChangeAspect="1"/>
          </p:cNvPicPr>
          <p:nvPr/>
        </p:nvPicPr>
        <p:blipFill>
          <a:blip r:embed="rId3"/>
          <a:stretch>
            <a:fillRect/>
          </a:stretch>
        </p:blipFill>
        <p:spPr>
          <a:xfrm>
            <a:off x="7990889" y="5596216"/>
            <a:ext cx="2219136" cy="1249788"/>
          </a:xfrm>
          <a:prstGeom prst="rect">
            <a:avLst/>
          </a:prstGeom>
        </p:spPr>
      </p:pic>
      <p:sp>
        <p:nvSpPr>
          <p:cNvPr id="2" name="Title 1">
            <a:extLst>
              <a:ext uri="{FF2B5EF4-FFF2-40B4-BE49-F238E27FC236}">
                <a16:creationId xmlns:a16="http://schemas.microsoft.com/office/drawing/2014/main" id="{08F0E817-82E1-43B4-B7C4-4FD707401C94}"/>
              </a:ext>
            </a:extLst>
          </p:cNvPr>
          <p:cNvSpPr>
            <a:spLocks noGrp="1"/>
          </p:cNvSpPr>
          <p:nvPr>
            <p:ph type="title"/>
          </p:nvPr>
        </p:nvSpPr>
        <p:spPr>
          <a:xfrm>
            <a:off x="657225" y="458385"/>
            <a:ext cx="10515600" cy="1325563"/>
          </a:xfrm>
          <a:noFill/>
        </p:spPr>
        <p:txBody>
          <a:bodyPr>
            <a:normAutofit fontScale="90000"/>
          </a:bodyPr>
          <a:lstStyle/>
          <a:p>
            <a:pPr>
              <a:lnSpc>
                <a:spcPct val="100000"/>
              </a:lnSpc>
            </a:pPr>
            <a:r>
              <a:rPr lang="en-US" sz="5300" dirty="0"/>
              <a:t>Timeframe for Response</a:t>
            </a:r>
            <a:br>
              <a:rPr lang="en-US" sz="4000" dirty="0"/>
            </a:br>
            <a:r>
              <a:rPr lang="en-US" sz="5600" b="1" dirty="0">
                <a:solidFill>
                  <a:schemeClr val="accent1">
                    <a:lumMod val="75000"/>
                  </a:schemeClr>
                </a:solidFill>
              </a:rPr>
              <a:t> </a:t>
            </a:r>
            <a:endParaRPr lang="en-US" sz="2200" b="1" dirty="0">
              <a:solidFill>
                <a:schemeClr val="accent1">
                  <a:lumMod val="75000"/>
                </a:schemeClr>
              </a:solidFill>
            </a:endParaRPr>
          </a:p>
        </p:txBody>
      </p:sp>
      <p:sp>
        <p:nvSpPr>
          <p:cNvPr id="7" name="Content Placeholder 6">
            <a:extLst>
              <a:ext uri="{FF2B5EF4-FFF2-40B4-BE49-F238E27FC236}">
                <a16:creationId xmlns:a16="http://schemas.microsoft.com/office/drawing/2014/main" id="{79D80C00-5989-20D4-D084-5B837A53222A}"/>
              </a:ext>
            </a:extLst>
          </p:cNvPr>
          <p:cNvSpPr>
            <a:spLocks noGrp="1"/>
          </p:cNvSpPr>
          <p:nvPr>
            <p:ph idx="1"/>
          </p:nvPr>
        </p:nvSpPr>
        <p:spPr/>
        <p:txBody>
          <a:bodyPr>
            <a:normAutofit/>
          </a:bodyPr>
          <a:lstStyle/>
          <a:p>
            <a:pPr lvl="1"/>
            <a:r>
              <a:rPr lang="en-US" dirty="0"/>
              <a:t>As written in CPD’s Complaints Handbook, HUD must forward complaints to the grantee within ten (10) calendar days of receipt. The grantee must respond in writing to the complainant within fifteen (15) calendar days after receipt of the compliant. ODR may extend the grantee’s timeframe to respond up to thirty (30) days, if needed.</a:t>
            </a:r>
          </a:p>
          <a:p>
            <a:pPr lvl="1"/>
            <a:r>
              <a:rPr lang="en-US" sz="1800" dirty="0">
                <a:hlinkClick r:id="rId4"/>
              </a:rPr>
              <a:t>https://www.hud.gov/sites/documents/55520CPDH.PDF</a:t>
            </a:r>
            <a:endParaRPr lang="en-US" sz="1800" dirty="0"/>
          </a:p>
          <a:p>
            <a:pPr lvl="1"/>
            <a:r>
              <a:rPr lang="en-US" sz="1600" dirty="0">
                <a:hlinkClick r:id="rId5"/>
              </a:rPr>
              <a:t>2018-02693.pdf (govinfo.gov)</a:t>
            </a:r>
            <a:endParaRPr lang="en-US" sz="1600" dirty="0"/>
          </a:p>
          <a:p>
            <a:endParaRPr lang="en-US" sz="1600" dirty="0"/>
          </a:p>
        </p:txBody>
      </p:sp>
      <p:sp>
        <p:nvSpPr>
          <p:cNvPr id="5" name="Date Placeholder 4">
            <a:extLst>
              <a:ext uri="{FF2B5EF4-FFF2-40B4-BE49-F238E27FC236}">
                <a16:creationId xmlns:a16="http://schemas.microsoft.com/office/drawing/2014/main" id="{BAA7EA8C-D4EB-485F-BB5F-25B32F0C73D5}"/>
              </a:ext>
            </a:extLst>
          </p:cNvPr>
          <p:cNvSpPr>
            <a:spLocks noGrp="1"/>
          </p:cNvSpPr>
          <p:nvPr>
            <p:ph type="dt" sz="half" idx="10"/>
          </p:nvPr>
        </p:nvSpPr>
        <p:spPr/>
        <p:txBody>
          <a:bodyPr/>
          <a:lstStyle/>
          <a:p>
            <a:r>
              <a:rPr lang="en-US" dirty="0"/>
              <a:t>May 2023</a:t>
            </a:r>
          </a:p>
        </p:txBody>
      </p:sp>
      <p:sp>
        <p:nvSpPr>
          <p:cNvPr id="6" name="Slide Number Placeholder 5">
            <a:extLst>
              <a:ext uri="{FF2B5EF4-FFF2-40B4-BE49-F238E27FC236}">
                <a16:creationId xmlns:a16="http://schemas.microsoft.com/office/drawing/2014/main" id="{3A8CCABD-41E7-4C8A-A722-786DC915072E}"/>
              </a:ext>
            </a:extLst>
          </p:cNvPr>
          <p:cNvSpPr>
            <a:spLocks noGrp="1"/>
          </p:cNvSpPr>
          <p:nvPr>
            <p:ph type="sldNum" sz="quarter" idx="12"/>
          </p:nvPr>
        </p:nvSpPr>
        <p:spPr/>
        <p:txBody>
          <a:bodyPr/>
          <a:lstStyle/>
          <a:p>
            <a:fld id="{5474B9E0-0DCD-4CA0-8368-6DEE523AA35E}" type="slidenum">
              <a:rPr lang="en-US" smtClean="0"/>
              <a:t>13</a:t>
            </a:fld>
            <a:r>
              <a:rPr lang="en-US" dirty="0"/>
              <a:t>	</a:t>
            </a:r>
          </a:p>
        </p:txBody>
      </p:sp>
      <p:pic>
        <p:nvPicPr>
          <p:cNvPr id="8" name="Picture 3">
            <a:extLst>
              <a:ext uri="{FF2B5EF4-FFF2-40B4-BE49-F238E27FC236}">
                <a16:creationId xmlns:a16="http://schemas.microsoft.com/office/drawing/2014/main" id="{06252C04-C979-4A84-9109-2C124A52EABB}"/>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80039" t="62515" r="2734"/>
          <a:stretch/>
        </p:blipFill>
        <p:spPr bwMode="auto">
          <a:xfrm>
            <a:off x="9758363" y="567957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13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6FEF48-EAB7-D9C9-5B9A-39A08ACD8C72}"/>
              </a:ext>
            </a:extLst>
          </p:cNvPr>
          <p:cNvPicPr>
            <a:picLocks noChangeAspect="1"/>
          </p:cNvPicPr>
          <p:nvPr/>
        </p:nvPicPr>
        <p:blipFill>
          <a:blip r:embed="rId3"/>
          <a:stretch>
            <a:fillRect/>
          </a:stretch>
        </p:blipFill>
        <p:spPr>
          <a:xfrm>
            <a:off x="8002764" y="5531593"/>
            <a:ext cx="2219136" cy="1249788"/>
          </a:xfrm>
          <a:prstGeom prst="rect">
            <a:avLst/>
          </a:prstGeom>
        </p:spPr>
      </p:pic>
      <p:sp>
        <p:nvSpPr>
          <p:cNvPr id="2" name="Title 1">
            <a:extLst>
              <a:ext uri="{FF2B5EF4-FFF2-40B4-BE49-F238E27FC236}">
                <a16:creationId xmlns:a16="http://schemas.microsoft.com/office/drawing/2014/main" id="{08F0E817-82E1-43B4-B7C4-4FD707401C94}"/>
              </a:ext>
            </a:extLst>
          </p:cNvPr>
          <p:cNvSpPr>
            <a:spLocks noGrp="1"/>
          </p:cNvSpPr>
          <p:nvPr>
            <p:ph type="title"/>
          </p:nvPr>
        </p:nvSpPr>
        <p:spPr>
          <a:noFill/>
        </p:spPr>
        <p:txBody>
          <a:bodyPr>
            <a:normAutofit/>
          </a:bodyPr>
          <a:lstStyle/>
          <a:p>
            <a:r>
              <a:rPr lang="en-US" sz="4800" dirty="0"/>
              <a:t>Requesting Grantee Response</a:t>
            </a:r>
          </a:p>
        </p:txBody>
      </p:sp>
      <p:sp>
        <p:nvSpPr>
          <p:cNvPr id="7" name="Content Placeholder 6">
            <a:extLst>
              <a:ext uri="{FF2B5EF4-FFF2-40B4-BE49-F238E27FC236}">
                <a16:creationId xmlns:a16="http://schemas.microsoft.com/office/drawing/2014/main" id="{E7EAECC3-90A8-38E8-ED0C-5F10F8F9628C}"/>
              </a:ext>
            </a:extLst>
          </p:cNvPr>
          <p:cNvSpPr>
            <a:spLocks noGrp="1"/>
          </p:cNvSpPr>
          <p:nvPr>
            <p:ph idx="1"/>
          </p:nvPr>
        </p:nvSpPr>
        <p:spPr/>
        <p:txBody>
          <a:bodyPr>
            <a:normAutofit/>
          </a:bodyPr>
          <a:lstStyle/>
          <a:p>
            <a:r>
              <a:rPr lang="en-US" dirty="0"/>
              <a:t>As stated, within 10 days of the receipt of the complaint, the Grant Manager must send a formal request to the grantee to respond to the complaint. At this step the Grant Manager communicates the following: </a:t>
            </a:r>
          </a:p>
          <a:p>
            <a:pPr lvl="2"/>
            <a:r>
              <a:rPr lang="en-US" dirty="0"/>
              <a:t>Advise the grantee of its responsibility to respond to the complainant, the 15-day response timeframe, and the requirement to send a copy of the response to the Disaster Recovery mailbox and assigned Grant Manager. </a:t>
            </a:r>
          </a:p>
          <a:p>
            <a:r>
              <a:rPr lang="en-US" dirty="0"/>
              <a:t>The grantee its responsible to respond to the complainant, the 15-day response timeframe, and the requirement to send a copy of the response to the Disaster Recovery mailbox and assigned Grant Manager. </a:t>
            </a:r>
          </a:p>
          <a:p>
            <a:endParaRPr lang="en-US" dirty="0"/>
          </a:p>
        </p:txBody>
      </p:sp>
      <p:sp>
        <p:nvSpPr>
          <p:cNvPr id="5" name="Date Placeholder 4">
            <a:extLst>
              <a:ext uri="{FF2B5EF4-FFF2-40B4-BE49-F238E27FC236}">
                <a16:creationId xmlns:a16="http://schemas.microsoft.com/office/drawing/2014/main" id="{BAA7EA8C-D4EB-485F-BB5F-25B32F0C73D5}"/>
              </a:ext>
            </a:extLst>
          </p:cNvPr>
          <p:cNvSpPr>
            <a:spLocks noGrp="1"/>
          </p:cNvSpPr>
          <p:nvPr>
            <p:ph type="dt" sz="half" idx="10"/>
          </p:nvPr>
        </p:nvSpPr>
        <p:spPr/>
        <p:txBody>
          <a:bodyPr/>
          <a:lstStyle/>
          <a:p>
            <a:r>
              <a:rPr lang="en-US" dirty="0"/>
              <a:t>May 2023</a:t>
            </a:r>
          </a:p>
        </p:txBody>
      </p:sp>
      <p:sp>
        <p:nvSpPr>
          <p:cNvPr id="6" name="Slide Number Placeholder 5">
            <a:extLst>
              <a:ext uri="{FF2B5EF4-FFF2-40B4-BE49-F238E27FC236}">
                <a16:creationId xmlns:a16="http://schemas.microsoft.com/office/drawing/2014/main" id="{3A8CCABD-41E7-4C8A-A722-786DC915072E}"/>
              </a:ext>
            </a:extLst>
          </p:cNvPr>
          <p:cNvSpPr>
            <a:spLocks noGrp="1"/>
          </p:cNvSpPr>
          <p:nvPr>
            <p:ph type="sldNum" sz="quarter" idx="12"/>
          </p:nvPr>
        </p:nvSpPr>
        <p:spPr/>
        <p:txBody>
          <a:bodyPr/>
          <a:lstStyle/>
          <a:p>
            <a:fld id="{5474B9E0-0DCD-4CA0-8368-6DEE523AA35E}" type="slidenum">
              <a:rPr lang="en-US" smtClean="0"/>
              <a:t>14</a:t>
            </a:fld>
            <a:endParaRPr lang="en-US" dirty="0"/>
          </a:p>
        </p:txBody>
      </p:sp>
      <p:pic>
        <p:nvPicPr>
          <p:cNvPr id="8" name="Picture 3">
            <a:extLst>
              <a:ext uri="{FF2B5EF4-FFF2-40B4-BE49-F238E27FC236}">
                <a16:creationId xmlns:a16="http://schemas.microsoft.com/office/drawing/2014/main" id="{06252C04-C979-4A84-9109-2C124A52EA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16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A2CC47-5866-6C6F-9AC7-1E26EAF03824}"/>
              </a:ext>
            </a:extLst>
          </p:cNvPr>
          <p:cNvPicPr>
            <a:picLocks noChangeAspect="1"/>
          </p:cNvPicPr>
          <p:nvPr/>
        </p:nvPicPr>
        <p:blipFill>
          <a:blip r:embed="rId3"/>
          <a:stretch>
            <a:fillRect/>
          </a:stretch>
        </p:blipFill>
        <p:spPr>
          <a:xfrm>
            <a:off x="8133390" y="5628416"/>
            <a:ext cx="2047216" cy="1152965"/>
          </a:xfrm>
          <a:prstGeom prst="rect">
            <a:avLst/>
          </a:prstGeom>
        </p:spPr>
      </p:pic>
      <p:sp>
        <p:nvSpPr>
          <p:cNvPr id="2" name="Title 1">
            <a:extLst>
              <a:ext uri="{FF2B5EF4-FFF2-40B4-BE49-F238E27FC236}">
                <a16:creationId xmlns:a16="http://schemas.microsoft.com/office/drawing/2014/main" id="{B75BA031-0B48-4141-9442-5A61AEBCCA31}"/>
              </a:ext>
            </a:extLst>
          </p:cNvPr>
          <p:cNvSpPr>
            <a:spLocks noGrp="1"/>
          </p:cNvSpPr>
          <p:nvPr>
            <p:ph type="title"/>
          </p:nvPr>
        </p:nvSpPr>
        <p:spPr/>
        <p:txBody>
          <a:bodyPr/>
          <a:lstStyle/>
          <a:p>
            <a:r>
              <a:rPr lang="en-US" dirty="0"/>
              <a:t>Evaluating the Grantee’s Response &amp; Potential Courses of Action</a:t>
            </a:r>
          </a:p>
        </p:txBody>
      </p:sp>
      <p:sp>
        <p:nvSpPr>
          <p:cNvPr id="4" name="Date Placeholder 3">
            <a:extLst>
              <a:ext uri="{FF2B5EF4-FFF2-40B4-BE49-F238E27FC236}">
                <a16:creationId xmlns:a16="http://schemas.microsoft.com/office/drawing/2014/main" id="{B040DBA9-66F4-437B-BEC8-6A3ED93B6274}"/>
              </a:ext>
            </a:extLst>
          </p:cNvPr>
          <p:cNvSpPr>
            <a:spLocks noGrp="1"/>
          </p:cNvSpPr>
          <p:nvPr>
            <p:ph type="dt" sz="half" idx="10"/>
          </p:nvPr>
        </p:nvSpPr>
        <p:spPr/>
        <p:txBody>
          <a:bodyPr/>
          <a:lstStyle/>
          <a:p>
            <a:r>
              <a:rPr lang="en-US" dirty="0"/>
              <a:t>May 2023</a:t>
            </a:r>
          </a:p>
        </p:txBody>
      </p:sp>
      <p:sp>
        <p:nvSpPr>
          <p:cNvPr id="5" name="Slide Number Placeholder 4">
            <a:extLst>
              <a:ext uri="{FF2B5EF4-FFF2-40B4-BE49-F238E27FC236}">
                <a16:creationId xmlns:a16="http://schemas.microsoft.com/office/drawing/2014/main" id="{C9D2772F-689F-4FD7-BECB-DA3A79E738D6}"/>
              </a:ext>
            </a:extLst>
          </p:cNvPr>
          <p:cNvSpPr>
            <a:spLocks noGrp="1"/>
          </p:cNvSpPr>
          <p:nvPr>
            <p:ph type="sldNum" sz="quarter" idx="12"/>
          </p:nvPr>
        </p:nvSpPr>
        <p:spPr/>
        <p:txBody>
          <a:bodyPr/>
          <a:lstStyle/>
          <a:p>
            <a:fld id="{5474B9E0-0DCD-4CA0-8368-6DEE523AA35E}" type="slidenum">
              <a:rPr lang="en-US" smtClean="0"/>
              <a:t>15</a:t>
            </a:fld>
            <a:endParaRPr lang="en-US" dirty="0"/>
          </a:p>
        </p:txBody>
      </p:sp>
      <p:pic>
        <p:nvPicPr>
          <p:cNvPr id="3" name="Picture 3">
            <a:extLst>
              <a:ext uri="{FF2B5EF4-FFF2-40B4-BE49-F238E27FC236}">
                <a16:creationId xmlns:a16="http://schemas.microsoft.com/office/drawing/2014/main" id="{1D236936-1152-996C-825C-B0A1910BB32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735178"/>
            <a:ext cx="1937721" cy="115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2EF2C955-8BB8-8E7B-DD4C-B59899FDD610}"/>
              </a:ext>
            </a:extLst>
          </p:cNvPr>
          <p:cNvSpPr>
            <a:spLocks noGrp="1"/>
          </p:cNvSpPr>
          <p:nvPr>
            <p:ph idx="1"/>
          </p:nvPr>
        </p:nvSpPr>
        <p:spPr>
          <a:xfrm>
            <a:off x="838200" y="1825624"/>
            <a:ext cx="10515600" cy="4530725"/>
          </a:xfrm>
        </p:spPr>
        <p:txBody>
          <a:bodyPr>
            <a:normAutofit lnSpcReduction="10000"/>
          </a:bodyPr>
          <a:lstStyle/>
          <a:p>
            <a:pPr marL="0" indent="0">
              <a:buNone/>
            </a:pPr>
            <a:endParaRPr lang="en-US" dirty="0"/>
          </a:p>
          <a:p>
            <a:r>
              <a:rPr lang="en-US" dirty="0"/>
              <a:t>The following is suggested guidance. Not all complaints will require the following steps. The Grant Manager can take the following steps when evaluating a complaint and the grantees’ response for potential grantee deficiencies:</a:t>
            </a:r>
          </a:p>
          <a:p>
            <a:pPr lvl="1"/>
            <a:r>
              <a:rPr lang="en-US" dirty="0"/>
              <a:t>Review ODR’s correspondence log</a:t>
            </a:r>
          </a:p>
          <a:p>
            <a:pPr lvl="1"/>
            <a:r>
              <a:rPr lang="en-US" dirty="0"/>
              <a:t>Review the Grantee’s response and compare it to regulatory and programmatic requirements, as established in applicable Federal Notices, 24 CFR 570, or cross-cutting requirements. </a:t>
            </a:r>
          </a:p>
          <a:p>
            <a:pPr lvl="1"/>
            <a:r>
              <a:rPr lang="en-US" dirty="0"/>
              <a:t>A review of the grantee’s performance reporting can be conducted. </a:t>
            </a:r>
          </a:p>
          <a:p>
            <a:pPr lvl="1"/>
            <a:r>
              <a:rPr lang="en-US" dirty="0"/>
              <a:t>If the Grantee’s response alludes to potential deficiencies, the Grant Manager may request the grantee to respond further to the specific concern. </a:t>
            </a:r>
          </a:p>
        </p:txBody>
      </p:sp>
    </p:spTree>
    <p:extLst>
      <p:ext uri="{BB962C8B-B14F-4D97-AF65-F5344CB8AC3E}">
        <p14:creationId xmlns:p14="http://schemas.microsoft.com/office/powerpoint/2010/main" val="377621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3A25CD-2AB5-EEE3-A5CD-66AB8A95B49C}"/>
              </a:ext>
            </a:extLst>
          </p:cNvPr>
          <p:cNvPicPr>
            <a:picLocks noChangeAspect="1"/>
          </p:cNvPicPr>
          <p:nvPr/>
        </p:nvPicPr>
        <p:blipFill>
          <a:blip r:embed="rId3"/>
          <a:stretch>
            <a:fillRect/>
          </a:stretch>
        </p:blipFill>
        <p:spPr>
          <a:xfrm>
            <a:off x="8002762" y="5608212"/>
            <a:ext cx="2219136" cy="1249788"/>
          </a:xfrm>
          <a:prstGeom prst="rect">
            <a:avLst/>
          </a:prstGeom>
        </p:spPr>
      </p:pic>
      <p:sp>
        <p:nvSpPr>
          <p:cNvPr id="19" name="Title 1">
            <a:extLst>
              <a:ext uri="{FF2B5EF4-FFF2-40B4-BE49-F238E27FC236}">
                <a16:creationId xmlns:a16="http://schemas.microsoft.com/office/drawing/2014/main" id="{622617FC-C825-4BFA-94E2-CD1051F4421E}"/>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Evaluating the Grantee’s Response &amp; Potential Courses of Action</a:t>
            </a:r>
            <a:endParaRPr kumimoji="0" lang="en-US" sz="60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5" name="Content Placeholder 4">
            <a:extLst>
              <a:ext uri="{FF2B5EF4-FFF2-40B4-BE49-F238E27FC236}">
                <a16:creationId xmlns:a16="http://schemas.microsoft.com/office/drawing/2014/main" id="{3F930B01-0B13-0101-FE6A-23E5DE17938F}"/>
              </a:ext>
            </a:extLst>
          </p:cNvPr>
          <p:cNvSpPr>
            <a:spLocks noGrp="1"/>
          </p:cNvSpPr>
          <p:nvPr>
            <p:ph idx="1"/>
          </p:nvPr>
        </p:nvSpPr>
        <p:spPr/>
        <p:txBody>
          <a:bodyPr>
            <a:normAutofit lnSpcReduction="10000"/>
          </a:bodyPr>
          <a:lstStyle/>
          <a:p>
            <a:pPr marL="0" indent="0">
              <a:buNone/>
            </a:pPr>
            <a:r>
              <a:rPr lang="en-US" dirty="0"/>
              <a:t>If the grantee’s follow up response doesn’t resolve the potential deficiency, the following options are available to the Grant Manager to remedy the deficiency:</a:t>
            </a:r>
          </a:p>
          <a:p>
            <a:pPr lvl="1"/>
            <a:r>
              <a:rPr lang="en-US" dirty="0"/>
              <a:t>Provide technical assistance</a:t>
            </a:r>
          </a:p>
          <a:p>
            <a:pPr lvl="1"/>
            <a:r>
              <a:rPr lang="en-US" dirty="0"/>
              <a:t>Include special attention to the topic during the next scheduled monitoring  visit</a:t>
            </a:r>
          </a:p>
          <a:p>
            <a:pPr lvl="1"/>
            <a:r>
              <a:rPr lang="en-US" dirty="0"/>
              <a:t>Conduct desk monitoring to evaluate the potential deficiency</a:t>
            </a:r>
          </a:p>
          <a:p>
            <a:pPr lvl="1"/>
            <a:r>
              <a:rPr lang="en-US" dirty="0"/>
              <a:t>Schedule an additional monitoring visit to evaluate the potential deficiency. </a:t>
            </a:r>
          </a:p>
          <a:p>
            <a:pPr marL="0" indent="0">
              <a:buNone/>
            </a:pPr>
            <a:r>
              <a:rPr lang="en-US" dirty="0"/>
              <a:t>If any of the above courses of action are taken, ODR’s focus should be to resolve the programmatic or administrative deficiency, not to directly resolve the complaint.</a:t>
            </a:r>
          </a:p>
        </p:txBody>
      </p:sp>
      <p:sp>
        <p:nvSpPr>
          <p:cNvPr id="2" name="Date Placeholder 1">
            <a:extLst>
              <a:ext uri="{FF2B5EF4-FFF2-40B4-BE49-F238E27FC236}">
                <a16:creationId xmlns:a16="http://schemas.microsoft.com/office/drawing/2014/main" id="{0C39574F-9836-4427-B228-AEFDD0BFEA0B}"/>
              </a:ext>
            </a:extLst>
          </p:cNvPr>
          <p:cNvSpPr>
            <a:spLocks noGrp="1"/>
          </p:cNvSpPr>
          <p:nvPr>
            <p:ph type="dt" sz="half" idx="10"/>
          </p:nvPr>
        </p:nvSpPr>
        <p:spPr/>
        <p:txBody>
          <a:bodyPr/>
          <a:lstStyle/>
          <a:p>
            <a:r>
              <a:rPr lang="en-US" dirty="0"/>
              <a:t>May 2023</a:t>
            </a:r>
          </a:p>
        </p:txBody>
      </p:sp>
      <p:sp>
        <p:nvSpPr>
          <p:cNvPr id="3" name="Slide Number Placeholder 2">
            <a:extLst>
              <a:ext uri="{FF2B5EF4-FFF2-40B4-BE49-F238E27FC236}">
                <a16:creationId xmlns:a16="http://schemas.microsoft.com/office/drawing/2014/main" id="{65C5E1E3-0D01-4A47-B87B-33E564004B24}"/>
              </a:ext>
            </a:extLst>
          </p:cNvPr>
          <p:cNvSpPr>
            <a:spLocks noGrp="1"/>
          </p:cNvSpPr>
          <p:nvPr>
            <p:ph type="sldNum" sz="quarter" idx="12"/>
          </p:nvPr>
        </p:nvSpPr>
        <p:spPr/>
        <p:txBody>
          <a:bodyPr/>
          <a:lstStyle/>
          <a:p>
            <a:fld id="{5474B9E0-0DCD-4CA0-8368-6DEE523AA35E}" type="slidenum">
              <a:rPr lang="en-US" smtClean="0"/>
              <a:t>16</a:t>
            </a:fld>
            <a:endParaRPr lang="en-US" dirty="0"/>
          </a:p>
        </p:txBody>
      </p:sp>
      <p:pic>
        <p:nvPicPr>
          <p:cNvPr id="23" name="Picture 3">
            <a:extLst>
              <a:ext uri="{FF2B5EF4-FFF2-40B4-BE49-F238E27FC236}">
                <a16:creationId xmlns:a16="http://schemas.microsoft.com/office/drawing/2014/main" id="{310872FB-EFB5-4B6D-BEE1-34441B5C0FA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81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5A0341-871B-4C36-B98F-2BE5424E53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7562" y="0"/>
            <a:ext cx="8834437" cy="6858000"/>
          </a:xfrm>
          <a:prstGeom prst="rect">
            <a:avLst/>
          </a:prstGeom>
        </p:spPr>
      </p:pic>
      <p:sp>
        <p:nvSpPr>
          <p:cNvPr id="13" name="Title 1">
            <a:extLst>
              <a:ext uri="{FF2B5EF4-FFF2-40B4-BE49-F238E27FC236}">
                <a16:creationId xmlns:a16="http://schemas.microsoft.com/office/drawing/2014/main" id="{2D19D048-1237-459D-9996-B97623AAB4DE}"/>
              </a:ext>
            </a:extLst>
          </p:cNvPr>
          <p:cNvSpPr txBox="1">
            <a:spLocks noGrp="1"/>
          </p:cNvSpPr>
          <p:nvPr>
            <p:ph type="title" idx="4294967295"/>
          </p:nvPr>
        </p:nvSpPr>
        <p:spPr>
          <a:xfrm>
            <a:off x="159024" y="2342825"/>
            <a:ext cx="8378775" cy="3828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chemeClr val="bg1"/>
                </a:solidFill>
                <a:effectLst/>
                <a:uLnTx/>
                <a:uFillTx/>
                <a:latin typeface="+mj-lt"/>
                <a:ea typeface="+mj-ea"/>
                <a:cs typeface="+mj-cs"/>
              </a:rPr>
              <a:t>Referrals to OIG</a:t>
            </a:r>
          </a:p>
        </p:txBody>
      </p:sp>
      <p:cxnSp>
        <p:nvCxnSpPr>
          <p:cNvPr id="14" name="Straight Connector 13">
            <a:extLst>
              <a:ext uri="{FF2B5EF4-FFF2-40B4-BE49-F238E27FC236}">
                <a16:creationId xmlns:a16="http://schemas.microsoft.com/office/drawing/2014/main" id="{326DA0DB-07F9-4373-802F-ECE7B788DFC3}"/>
              </a:ext>
              <a:ext uri="{C183D7F6-B498-43B3-948B-1728B52AA6E4}">
                <adec:decorative xmlns:adec="http://schemas.microsoft.com/office/drawing/2017/decorative" val="1"/>
              </a:ext>
            </a:extLst>
          </p:cNvPr>
          <p:cNvCxnSpPr>
            <a:cxnSpLocks/>
          </p:cNvCxnSpPr>
          <p:nvPr/>
        </p:nvCxnSpPr>
        <p:spPr>
          <a:xfrm>
            <a:off x="251791" y="6142586"/>
            <a:ext cx="119402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767D1B5-A2C9-4F58-A531-BF584B1F653F}"/>
              </a:ext>
            </a:extLst>
          </p:cNvPr>
          <p:cNvSpPr>
            <a:spLocks noGrp="1"/>
          </p:cNvSpPr>
          <p:nvPr>
            <p:ph type="sldNum" sz="quarter" idx="12"/>
          </p:nvPr>
        </p:nvSpPr>
        <p:spPr>
          <a:xfrm>
            <a:off x="518159" y="6356350"/>
            <a:ext cx="413995" cy="365125"/>
          </a:xfrm>
        </p:spPr>
        <p:txBody>
          <a:bodyPr/>
          <a:lstStyle/>
          <a:p>
            <a:fld id="{5474B9E0-0DCD-4CA0-8368-6DEE523AA35E}" type="slidenum">
              <a:rPr lang="en-US" smtClean="0"/>
              <a:t>17</a:t>
            </a:fld>
            <a:endParaRPr lang="en-US" dirty="0"/>
          </a:p>
        </p:txBody>
      </p:sp>
      <p:sp>
        <p:nvSpPr>
          <p:cNvPr id="2" name="Date Placeholder 1">
            <a:extLst>
              <a:ext uri="{FF2B5EF4-FFF2-40B4-BE49-F238E27FC236}">
                <a16:creationId xmlns:a16="http://schemas.microsoft.com/office/drawing/2014/main" id="{45830A05-C4DF-4B0F-BBC6-E1082AB13CCC}"/>
              </a:ext>
            </a:extLst>
          </p:cNvPr>
          <p:cNvSpPr>
            <a:spLocks noGrp="1"/>
          </p:cNvSpPr>
          <p:nvPr>
            <p:ph type="dt" sz="half" idx="10"/>
          </p:nvPr>
        </p:nvSpPr>
        <p:spPr/>
        <p:txBody>
          <a:bodyPr/>
          <a:lstStyle/>
          <a:p>
            <a:r>
              <a:rPr lang="en-US" dirty="0"/>
              <a:t>May 2023</a:t>
            </a:r>
          </a:p>
        </p:txBody>
      </p:sp>
    </p:spTree>
    <p:extLst>
      <p:ext uri="{BB962C8B-B14F-4D97-AF65-F5344CB8AC3E}">
        <p14:creationId xmlns:p14="http://schemas.microsoft.com/office/powerpoint/2010/main" val="66537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49720-03A3-D2E2-458A-5C99D57F13C9}"/>
              </a:ext>
            </a:extLst>
          </p:cNvPr>
          <p:cNvPicPr>
            <a:picLocks noChangeAspect="1"/>
          </p:cNvPicPr>
          <p:nvPr/>
        </p:nvPicPr>
        <p:blipFill>
          <a:blip r:embed="rId3"/>
          <a:stretch>
            <a:fillRect/>
          </a:stretch>
        </p:blipFill>
        <p:spPr>
          <a:xfrm>
            <a:off x="8085891" y="5524966"/>
            <a:ext cx="2219136" cy="1249788"/>
          </a:xfrm>
          <a:prstGeom prst="rect">
            <a:avLst/>
          </a:prstGeom>
        </p:spPr>
      </p:pic>
      <p:sp>
        <p:nvSpPr>
          <p:cNvPr id="6" name="Title 1">
            <a:extLst>
              <a:ext uri="{FF2B5EF4-FFF2-40B4-BE49-F238E27FC236}">
                <a16:creationId xmlns:a16="http://schemas.microsoft.com/office/drawing/2014/main" id="{47F56A30-C0FE-405B-90D7-8671BD3AE9C2}"/>
              </a:ext>
            </a:extLst>
          </p:cNvPr>
          <p:cNvSpPr txBox="1">
            <a:spLocks noGrp="1"/>
          </p:cNvSpPr>
          <p:nvPr>
            <p:ph type="title" idx="4294967295"/>
          </p:nvPr>
        </p:nvSpPr>
        <p:spPr>
          <a:xfrm>
            <a:off x="606826" y="221215"/>
            <a:ext cx="11253837" cy="12410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800"/>
              </a:spcBef>
            </a:pPr>
            <a:r>
              <a:rPr lang="en-US" sz="6000" dirty="0"/>
              <a:t>Escalating Claims of Fraud to the OIG</a:t>
            </a:r>
          </a:p>
        </p:txBody>
      </p:sp>
      <p:sp>
        <p:nvSpPr>
          <p:cNvPr id="9" name="Subtitle 2">
            <a:extLst>
              <a:ext uri="{FF2B5EF4-FFF2-40B4-BE49-F238E27FC236}">
                <a16:creationId xmlns:a16="http://schemas.microsoft.com/office/drawing/2014/main" id="{8951A5BB-992B-4543-A6EF-544AEED2F598}"/>
              </a:ext>
            </a:extLst>
          </p:cNvPr>
          <p:cNvSpPr txBox="1">
            <a:spLocks/>
          </p:cNvSpPr>
          <p:nvPr/>
        </p:nvSpPr>
        <p:spPr>
          <a:xfrm>
            <a:off x="609599" y="1824845"/>
            <a:ext cx="10634663" cy="3928255"/>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3200" dirty="0"/>
              <a:t>If a complaint alleges fraud, waste, or abuse of HUD funds, the Grant Manager must refer it to the Assistant Inspector General for Investigation within the Office of Inspector General using the email hotline@hudoig.gov, copying the disaster_recovery@HUD.gov mailbox. </a:t>
            </a:r>
          </a:p>
          <a:p>
            <a:pPr algn="l">
              <a:spcBef>
                <a:spcPts val="1800"/>
              </a:spcBef>
            </a:pPr>
            <a:r>
              <a:rPr lang="en-US" sz="3200" dirty="0"/>
              <a:t>The following are a few examples of fraud, waste, and abuse:</a:t>
            </a:r>
          </a:p>
          <a:p>
            <a:pPr lvl="1" algn="l">
              <a:spcBef>
                <a:spcPts val="1800"/>
              </a:spcBef>
            </a:pPr>
            <a:r>
              <a:rPr lang="en-US" sz="2800" dirty="0"/>
              <a:t>• Abuse of authority or conflict of interests</a:t>
            </a:r>
          </a:p>
          <a:p>
            <a:pPr lvl="1" algn="l">
              <a:spcBef>
                <a:spcPts val="1800"/>
              </a:spcBef>
            </a:pPr>
            <a:r>
              <a:rPr lang="en-US" sz="2800" dirty="0"/>
              <a:t>• Housing subsidy fraud</a:t>
            </a:r>
          </a:p>
          <a:p>
            <a:pPr lvl="1" algn="l">
              <a:spcBef>
                <a:spcPts val="1800"/>
              </a:spcBef>
            </a:pPr>
            <a:r>
              <a:rPr lang="en-US" sz="2800" dirty="0"/>
              <a:t>• Serious mismanagement</a:t>
            </a:r>
          </a:p>
          <a:p>
            <a:pPr lvl="1" algn="l">
              <a:spcBef>
                <a:spcPts val="1800"/>
              </a:spcBef>
            </a:pPr>
            <a:r>
              <a:rPr lang="en-US" sz="2800" dirty="0"/>
              <a:t>• Ethics violations by HUD officials</a:t>
            </a:r>
          </a:p>
          <a:p>
            <a:pPr lvl="1" algn="l">
              <a:spcBef>
                <a:spcPts val="1800"/>
              </a:spcBef>
            </a:pPr>
            <a:r>
              <a:rPr lang="en-US" sz="2800" dirty="0"/>
              <a:t>• Bribery</a:t>
            </a:r>
          </a:p>
          <a:p>
            <a:pPr algn="l">
              <a:spcBef>
                <a:spcPts val="1800"/>
              </a:spcBef>
            </a:pPr>
            <a:r>
              <a:rPr lang="en-US" sz="3200" dirty="0"/>
              <a:t>This is not an exhaustive list. For more information on the type of fraud claims that should be referred to the OIG’s Fraud hotline, please visit: https://www.hudoig.gov/hotline/report-fraud</a:t>
            </a:r>
          </a:p>
        </p:txBody>
      </p:sp>
      <p:pic>
        <p:nvPicPr>
          <p:cNvPr id="12" name="Picture 3">
            <a:extLst>
              <a:ext uri="{FF2B5EF4-FFF2-40B4-BE49-F238E27FC236}">
                <a16:creationId xmlns:a16="http://schemas.microsoft.com/office/drawing/2014/main" id="{9DD2BEB3-D32F-4FD1-BAB6-A575ADAD376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DF6DDF3-EF2A-4293-801E-0A674FACF81F}"/>
              </a:ext>
            </a:extLst>
          </p:cNvPr>
          <p:cNvSpPr>
            <a:spLocks noGrp="1"/>
          </p:cNvSpPr>
          <p:nvPr>
            <p:ph type="sldNum" sz="quarter" idx="12"/>
          </p:nvPr>
        </p:nvSpPr>
        <p:spPr>
          <a:xfrm>
            <a:off x="518160" y="6356350"/>
            <a:ext cx="387362" cy="365125"/>
          </a:xfrm>
        </p:spPr>
        <p:txBody>
          <a:bodyPr/>
          <a:lstStyle/>
          <a:p>
            <a:fld id="{5474B9E0-0DCD-4CA0-8368-6DEE523AA35E}" type="slidenum">
              <a:rPr lang="en-US" smtClean="0"/>
              <a:t>18</a:t>
            </a:fld>
            <a:endParaRPr lang="en-US" dirty="0"/>
          </a:p>
        </p:txBody>
      </p:sp>
      <p:sp>
        <p:nvSpPr>
          <p:cNvPr id="2" name="Date Placeholder 1">
            <a:extLst>
              <a:ext uri="{FF2B5EF4-FFF2-40B4-BE49-F238E27FC236}">
                <a16:creationId xmlns:a16="http://schemas.microsoft.com/office/drawing/2014/main" id="{E3EF19FA-3BE8-4B80-8749-AB335458281E}"/>
              </a:ext>
            </a:extLst>
          </p:cNvPr>
          <p:cNvSpPr>
            <a:spLocks noGrp="1"/>
          </p:cNvSpPr>
          <p:nvPr>
            <p:ph type="dt" sz="half" idx="10"/>
          </p:nvPr>
        </p:nvSpPr>
        <p:spPr/>
        <p:txBody>
          <a:bodyPr/>
          <a:lstStyle/>
          <a:p>
            <a:r>
              <a:rPr lang="en-US" dirty="0"/>
              <a:t>May 2023</a:t>
            </a:r>
          </a:p>
        </p:txBody>
      </p:sp>
    </p:spTree>
    <p:extLst>
      <p:ext uri="{BB962C8B-B14F-4D97-AF65-F5344CB8AC3E}">
        <p14:creationId xmlns:p14="http://schemas.microsoft.com/office/powerpoint/2010/main" val="3400589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D19D048-1237-459D-9996-B97623AAB4DE}"/>
              </a:ext>
              <a:ext uri="{C183D7F6-B498-43B3-948B-1728B52AA6E4}">
                <adec:decorative xmlns:adec="http://schemas.microsoft.com/office/drawing/2017/decorative" val="0"/>
              </a:ext>
            </a:extLst>
          </p:cNvPr>
          <p:cNvSpPr txBox="1">
            <a:spLocks noGrp="1"/>
          </p:cNvSpPr>
          <p:nvPr>
            <p:ph type="title" idx="4294967295"/>
          </p:nvPr>
        </p:nvSpPr>
        <p:spPr>
          <a:xfrm>
            <a:off x="159026" y="2342825"/>
            <a:ext cx="4491033" cy="3828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chemeClr val="bg1"/>
                </a:solidFill>
                <a:effectLst/>
                <a:uLnTx/>
                <a:uFillTx/>
                <a:latin typeface="+mj-lt"/>
                <a:ea typeface="+mj-ea"/>
                <a:cs typeface="+mj-cs"/>
              </a:rPr>
              <a:t>Referrals to FHEO</a:t>
            </a:r>
          </a:p>
        </p:txBody>
      </p:sp>
      <p:pic>
        <p:nvPicPr>
          <p:cNvPr id="5" name="Picture 4" descr="Person repairing boat">
            <a:extLst>
              <a:ext uri="{FF2B5EF4-FFF2-40B4-BE49-F238E27FC236}">
                <a16:creationId xmlns:a16="http://schemas.microsoft.com/office/drawing/2014/main" id="{2BE6A331-69F7-4E3D-B02C-E6D5AC929608}"/>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7954" r="3037"/>
          <a:stretch/>
        </p:blipFill>
        <p:spPr>
          <a:xfrm>
            <a:off x="4792159" y="0"/>
            <a:ext cx="7379361" cy="6857995"/>
          </a:xfrm>
          <a:prstGeom prst="rect">
            <a:avLst/>
          </a:prstGeom>
        </p:spPr>
      </p:pic>
      <p:cxnSp>
        <p:nvCxnSpPr>
          <p:cNvPr id="14" name="Straight Connector 13" descr="Connector line">
            <a:extLst>
              <a:ext uri="{FF2B5EF4-FFF2-40B4-BE49-F238E27FC236}">
                <a16:creationId xmlns:a16="http://schemas.microsoft.com/office/drawing/2014/main" id="{326DA0DB-07F9-4373-802F-ECE7B788DFC3}"/>
              </a:ext>
              <a:ext uri="{C183D7F6-B498-43B3-948B-1728B52AA6E4}">
                <adec:decorative xmlns:adec="http://schemas.microsoft.com/office/drawing/2017/decorative" val="0"/>
              </a:ext>
            </a:extLst>
          </p:cNvPr>
          <p:cNvCxnSpPr>
            <a:cxnSpLocks/>
          </p:cNvCxnSpPr>
          <p:nvPr/>
        </p:nvCxnSpPr>
        <p:spPr>
          <a:xfrm>
            <a:off x="251791" y="6142586"/>
            <a:ext cx="119402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BC5762D4-F779-4181-A2E6-9122C718DEE3}"/>
              </a:ext>
            </a:extLst>
          </p:cNvPr>
          <p:cNvSpPr>
            <a:spLocks noGrp="1"/>
          </p:cNvSpPr>
          <p:nvPr>
            <p:ph type="sldNum" sz="quarter" idx="12"/>
          </p:nvPr>
        </p:nvSpPr>
        <p:spPr>
          <a:xfrm>
            <a:off x="518160" y="6356350"/>
            <a:ext cx="405118" cy="365125"/>
          </a:xfrm>
        </p:spPr>
        <p:txBody>
          <a:bodyPr/>
          <a:lstStyle/>
          <a:p>
            <a:fld id="{5474B9E0-0DCD-4CA0-8368-6DEE523AA35E}" type="slidenum">
              <a:rPr lang="en-US" smtClean="0"/>
              <a:t>19</a:t>
            </a:fld>
            <a:endParaRPr lang="en-US" dirty="0"/>
          </a:p>
        </p:txBody>
      </p:sp>
      <p:sp>
        <p:nvSpPr>
          <p:cNvPr id="7" name="Date Placeholder 2">
            <a:extLst>
              <a:ext uri="{FF2B5EF4-FFF2-40B4-BE49-F238E27FC236}">
                <a16:creationId xmlns:a16="http://schemas.microsoft.com/office/drawing/2014/main" id="{CDDE8E64-FCAD-4BD1-A3F9-B9CC90BC1B26}"/>
              </a:ext>
            </a:extLst>
          </p:cNvPr>
          <p:cNvSpPr>
            <a:spLocks noGrp="1"/>
          </p:cNvSpPr>
          <p:nvPr>
            <p:ph type="dt" sz="half" idx="10"/>
          </p:nvPr>
        </p:nvSpPr>
        <p:spPr>
          <a:xfrm>
            <a:off x="838200" y="6356350"/>
            <a:ext cx="2743200" cy="365125"/>
          </a:xfrm>
        </p:spPr>
        <p:txBody>
          <a:bodyPr/>
          <a:lstStyle/>
          <a:p>
            <a:r>
              <a:rPr lang="en-US" dirty="0"/>
              <a:t>May 2023</a:t>
            </a:r>
          </a:p>
        </p:txBody>
      </p:sp>
    </p:spTree>
    <p:extLst>
      <p:ext uri="{BB962C8B-B14F-4D97-AF65-F5344CB8AC3E}">
        <p14:creationId xmlns:p14="http://schemas.microsoft.com/office/powerpoint/2010/main" val="186598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6580-CE23-5FB6-0E7E-A23F17275A09}"/>
              </a:ext>
            </a:extLst>
          </p:cNvPr>
          <p:cNvSpPr>
            <a:spLocks noGrp="1"/>
          </p:cNvSpPr>
          <p:nvPr>
            <p:ph type="title"/>
          </p:nvPr>
        </p:nvSpPr>
        <p:spPr>
          <a:xfrm>
            <a:off x="159488" y="40830"/>
            <a:ext cx="12032512" cy="1118119"/>
          </a:xfrm>
        </p:spPr>
        <p:txBody>
          <a:bodyPr>
            <a:normAutofit fontScale="90000"/>
          </a:bodyPr>
          <a:lstStyle/>
          <a:p>
            <a:r>
              <a:rPr lang="en-US" b="1" dirty="0">
                <a:latin typeface="Times New Roman" panose="02020603050405020304" pitchFamily="18" charset="0"/>
                <a:cs typeface="Times New Roman" panose="02020603050405020304" pitchFamily="18" charset="0"/>
              </a:rPr>
              <a:t>Contact the HUD San Juan Field Office (PR &amp; USVI)</a:t>
            </a:r>
            <a:endParaRPr lang="es-PR" b="1" dirty="0">
              <a:latin typeface="Times New Roman" panose="02020603050405020304" pitchFamily="18" charset="0"/>
              <a:cs typeface="Times New Roman" panose="02020603050405020304" pitchFamily="18" charset="0"/>
            </a:endParaRPr>
          </a:p>
        </p:txBody>
      </p:sp>
      <p:graphicFrame>
        <p:nvGraphicFramePr>
          <p:cNvPr id="7" name="Content Placeholder 2">
            <a:extLst>
              <a:ext uri="{FF2B5EF4-FFF2-40B4-BE49-F238E27FC236}">
                <a16:creationId xmlns:a16="http://schemas.microsoft.com/office/drawing/2014/main" id="{2D0CA74C-7D03-2A4C-78A4-FACD62DF823E}"/>
              </a:ext>
            </a:extLst>
          </p:cNvPr>
          <p:cNvGraphicFramePr>
            <a:graphicFrameLocks noGrp="1"/>
          </p:cNvGraphicFramePr>
          <p:nvPr>
            <p:ph idx="1"/>
            <p:extLst>
              <p:ext uri="{D42A27DB-BD31-4B8C-83A1-F6EECF244321}">
                <p14:modId xmlns:p14="http://schemas.microsoft.com/office/powerpoint/2010/main" val="94964835"/>
              </p:ext>
            </p:extLst>
          </p:nvPr>
        </p:nvGraphicFramePr>
        <p:xfrm>
          <a:off x="265814" y="1158949"/>
          <a:ext cx="11653283" cy="556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Telephone with solid fill">
            <a:extLst>
              <a:ext uri="{FF2B5EF4-FFF2-40B4-BE49-F238E27FC236}">
                <a16:creationId xmlns:a16="http://schemas.microsoft.com/office/drawing/2014/main" id="{C0ECCB3F-85A8-5A63-FAC2-67B1DAFCB2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099" y="1362668"/>
            <a:ext cx="914400" cy="914400"/>
          </a:xfrm>
          <a:prstGeom prst="rect">
            <a:avLst/>
          </a:prstGeom>
        </p:spPr>
      </p:pic>
    </p:spTree>
    <p:extLst>
      <p:ext uri="{BB962C8B-B14F-4D97-AF65-F5344CB8AC3E}">
        <p14:creationId xmlns:p14="http://schemas.microsoft.com/office/powerpoint/2010/main" val="1865104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0C4DE-8C04-3191-B043-E30307CA4714}"/>
              </a:ext>
            </a:extLst>
          </p:cNvPr>
          <p:cNvPicPr>
            <a:picLocks noChangeAspect="1"/>
          </p:cNvPicPr>
          <p:nvPr/>
        </p:nvPicPr>
        <p:blipFill>
          <a:blip r:embed="rId3"/>
          <a:stretch>
            <a:fillRect/>
          </a:stretch>
        </p:blipFill>
        <p:spPr>
          <a:xfrm>
            <a:off x="7906497" y="5522487"/>
            <a:ext cx="2219136" cy="1249788"/>
          </a:xfrm>
          <a:prstGeom prst="rect">
            <a:avLst/>
          </a:prstGeom>
        </p:spPr>
      </p:pic>
      <p:sp>
        <p:nvSpPr>
          <p:cNvPr id="6" name="Title 1">
            <a:extLst>
              <a:ext uri="{FF2B5EF4-FFF2-40B4-BE49-F238E27FC236}">
                <a16:creationId xmlns:a16="http://schemas.microsoft.com/office/drawing/2014/main" id="{D1A38A8D-AD91-4F74-A062-B295B9D101F6}"/>
              </a:ext>
            </a:extLst>
          </p:cNvPr>
          <p:cNvSpPr txBox="1">
            <a:spLocks noGrp="1"/>
          </p:cNvSpPr>
          <p:nvPr>
            <p:ph type="title" idx="4294967295"/>
          </p:nvPr>
        </p:nvSpPr>
        <p:spPr>
          <a:xfrm>
            <a:off x="609599" y="754615"/>
            <a:ext cx="11353850" cy="12410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6000" dirty="0">
                <a:latin typeface="+mj-lt"/>
              </a:rPr>
              <a:t>Referring Civil Rights Violations to FHEO</a:t>
            </a:r>
            <a:br>
              <a:rPr lang="en-US" sz="6000" dirty="0">
                <a:latin typeface="+mj-lt"/>
              </a:rPr>
            </a:br>
            <a:endParaRPr kumimoji="0" lang="en-US" sz="56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9" name="Subtitle 2">
            <a:extLst>
              <a:ext uri="{FF2B5EF4-FFF2-40B4-BE49-F238E27FC236}">
                <a16:creationId xmlns:a16="http://schemas.microsoft.com/office/drawing/2014/main" id="{9AF67536-9F6D-40C8-AC1A-AA4B0F29E4BB}"/>
              </a:ext>
            </a:extLst>
          </p:cNvPr>
          <p:cNvSpPr txBox="1">
            <a:spLocks/>
          </p:cNvSpPr>
          <p:nvPr/>
        </p:nvSpPr>
        <p:spPr>
          <a:xfrm>
            <a:off x="609599" y="1824845"/>
            <a:ext cx="10634663" cy="42785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r>
              <a:rPr lang="en-US" sz="1800" dirty="0">
                <a:latin typeface="+mj-lt"/>
              </a:rPr>
              <a:t>As defined in the CPD Complaints Handbook, Civil Rights complaints are:</a:t>
            </a:r>
          </a:p>
          <a:p>
            <a:pPr algn="l">
              <a:spcBef>
                <a:spcPts val="1800"/>
              </a:spcBef>
            </a:pPr>
            <a:r>
              <a:rPr lang="en-US" sz="1800" dirty="0">
                <a:latin typeface="+mj-lt"/>
              </a:rPr>
              <a:t>“Civil rights complaints are those alleging violation of one or more of the following statutes: Title VI of the Civil </a:t>
            </a:r>
          </a:p>
          <a:p>
            <a:pPr algn="l">
              <a:spcBef>
                <a:spcPts val="1800"/>
              </a:spcBef>
            </a:pPr>
            <a:r>
              <a:rPr lang="en-US" sz="1800" dirty="0">
                <a:latin typeface="+mj-lt"/>
              </a:rPr>
              <a:t>Rights Act of 1964, Section 109 of the Housing and Community Development Act of 1974, Section 504 of the </a:t>
            </a:r>
          </a:p>
          <a:p>
            <a:pPr algn="l">
              <a:spcBef>
                <a:spcPts val="1800"/>
              </a:spcBef>
            </a:pPr>
            <a:r>
              <a:rPr lang="en-US" sz="1800" dirty="0">
                <a:latin typeface="+mj-lt"/>
              </a:rPr>
              <a:t>Rehabilitation Act of 1973, the Age Discrimination Act of 1975, Section 3 of the Housing and Urban </a:t>
            </a:r>
          </a:p>
          <a:p>
            <a:pPr algn="l">
              <a:spcBef>
                <a:spcPts val="1800"/>
              </a:spcBef>
            </a:pPr>
            <a:r>
              <a:rPr lang="en-US" sz="1800" dirty="0">
                <a:latin typeface="+mj-lt"/>
              </a:rPr>
              <a:t>Development Act of 1968, and Executive Orders 11063 and 11246.”</a:t>
            </a:r>
            <a:endParaRPr lang="en-US" sz="3200" dirty="0">
              <a:latin typeface="+mj-lt"/>
            </a:endParaRPr>
          </a:p>
        </p:txBody>
      </p:sp>
      <p:pic>
        <p:nvPicPr>
          <p:cNvPr id="12" name="Picture 3">
            <a:extLst>
              <a:ext uri="{FF2B5EF4-FFF2-40B4-BE49-F238E27FC236}">
                <a16:creationId xmlns:a16="http://schemas.microsoft.com/office/drawing/2014/main" id="{6B535277-7589-47E4-8A6B-48735FCC6A8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1027B61-9E5A-4110-A3D6-6C997929165F}"/>
              </a:ext>
            </a:extLst>
          </p:cNvPr>
          <p:cNvSpPr>
            <a:spLocks noGrp="1"/>
          </p:cNvSpPr>
          <p:nvPr>
            <p:ph type="sldNum" sz="quarter" idx="12"/>
          </p:nvPr>
        </p:nvSpPr>
        <p:spPr>
          <a:xfrm>
            <a:off x="518160" y="6356350"/>
            <a:ext cx="422873" cy="365125"/>
          </a:xfrm>
        </p:spPr>
        <p:txBody>
          <a:bodyPr/>
          <a:lstStyle/>
          <a:p>
            <a:fld id="{5474B9E0-0DCD-4CA0-8368-6DEE523AA35E}" type="slidenum">
              <a:rPr lang="en-US" smtClean="0"/>
              <a:t>20</a:t>
            </a:fld>
            <a:endParaRPr lang="en-US" dirty="0"/>
          </a:p>
        </p:txBody>
      </p:sp>
      <p:sp>
        <p:nvSpPr>
          <p:cNvPr id="2" name="Date Placeholder 1">
            <a:extLst>
              <a:ext uri="{FF2B5EF4-FFF2-40B4-BE49-F238E27FC236}">
                <a16:creationId xmlns:a16="http://schemas.microsoft.com/office/drawing/2014/main" id="{2E45DDAA-9277-484C-B20D-A86A03363CE6}"/>
              </a:ext>
            </a:extLst>
          </p:cNvPr>
          <p:cNvSpPr>
            <a:spLocks noGrp="1"/>
          </p:cNvSpPr>
          <p:nvPr>
            <p:ph type="dt" sz="half" idx="10"/>
          </p:nvPr>
        </p:nvSpPr>
        <p:spPr/>
        <p:txBody>
          <a:bodyPr/>
          <a:lstStyle/>
          <a:p>
            <a:r>
              <a:rPr lang="en-US" dirty="0"/>
              <a:t>May 2023</a:t>
            </a:r>
          </a:p>
        </p:txBody>
      </p:sp>
    </p:spTree>
    <p:extLst>
      <p:ext uri="{BB962C8B-B14F-4D97-AF65-F5344CB8AC3E}">
        <p14:creationId xmlns:p14="http://schemas.microsoft.com/office/powerpoint/2010/main" val="399286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0C4DE-8C04-3191-B043-E30307CA4714}"/>
              </a:ext>
            </a:extLst>
          </p:cNvPr>
          <p:cNvPicPr>
            <a:picLocks noChangeAspect="1"/>
          </p:cNvPicPr>
          <p:nvPr/>
        </p:nvPicPr>
        <p:blipFill>
          <a:blip r:embed="rId3"/>
          <a:stretch>
            <a:fillRect/>
          </a:stretch>
        </p:blipFill>
        <p:spPr>
          <a:xfrm>
            <a:off x="7906497" y="5522487"/>
            <a:ext cx="2219136" cy="1249788"/>
          </a:xfrm>
          <a:prstGeom prst="rect">
            <a:avLst/>
          </a:prstGeom>
        </p:spPr>
      </p:pic>
      <p:sp>
        <p:nvSpPr>
          <p:cNvPr id="6" name="Title 1">
            <a:extLst>
              <a:ext uri="{FF2B5EF4-FFF2-40B4-BE49-F238E27FC236}">
                <a16:creationId xmlns:a16="http://schemas.microsoft.com/office/drawing/2014/main" id="{D1A38A8D-AD91-4F74-A062-B295B9D101F6}"/>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br>
              <a:rPr lang="en-US" sz="6000" dirty="0">
                <a:latin typeface="+mj-lt"/>
              </a:rPr>
            </a:br>
            <a:r>
              <a:rPr lang="en-US" sz="5400" dirty="0">
                <a:latin typeface="+mj-lt"/>
              </a:rPr>
              <a:t>Referring Civil Rights Violations to FHEO</a:t>
            </a:r>
            <a:endParaRPr kumimoji="0" lang="en-US" sz="56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5" name="Content Placeholder 4">
            <a:extLst>
              <a:ext uri="{FF2B5EF4-FFF2-40B4-BE49-F238E27FC236}">
                <a16:creationId xmlns:a16="http://schemas.microsoft.com/office/drawing/2014/main" id="{207CE8F7-C23D-C51B-D0DA-53BCCA6392D4}"/>
              </a:ext>
            </a:extLst>
          </p:cNvPr>
          <p:cNvSpPr>
            <a:spLocks noGrp="1"/>
          </p:cNvSpPr>
          <p:nvPr>
            <p:ph idx="1"/>
          </p:nvPr>
        </p:nvSpPr>
        <p:spPr/>
        <p:txBody>
          <a:bodyPr>
            <a:normAutofit/>
          </a:bodyPr>
          <a:lstStyle/>
          <a:p>
            <a:pPr algn="l">
              <a:spcBef>
                <a:spcPts val="1800"/>
              </a:spcBef>
            </a:pPr>
            <a:r>
              <a:rPr lang="en-US" sz="2800" dirty="0">
                <a:latin typeface="+mj-lt"/>
              </a:rPr>
              <a:t>Potential Civil Rights violations must be referred to the Office of Fair Housing and Equal Opportunity for investigation (FHEO) by speaking with an FHEO intake specialist by calling 1-800-669-9777 or 1-800-877-8339 or submitting the complaint online at: </a:t>
            </a:r>
            <a:r>
              <a:rPr lang="en-US" sz="2800" dirty="0">
                <a:latin typeface="+mj-lt"/>
                <a:hlinkClick r:id="rId4"/>
              </a:rPr>
              <a:t>https://www.hud.gov/program_offices/fair_housing_equal_opp/onlinecomplaint</a:t>
            </a:r>
            <a:endParaRPr lang="en-US" sz="2800" dirty="0">
              <a:latin typeface="+mj-lt"/>
            </a:endParaRPr>
          </a:p>
          <a:p>
            <a:pPr algn="l">
              <a:spcBef>
                <a:spcPts val="1800"/>
              </a:spcBef>
            </a:pPr>
            <a:r>
              <a:rPr lang="en-US" sz="2800" dirty="0">
                <a:latin typeface="+mj-lt"/>
              </a:rPr>
              <a:t>To obtain your regional FHEO Office’s contract information please refer to the following page: </a:t>
            </a:r>
            <a:r>
              <a:rPr lang="en-US" sz="2800" dirty="0">
                <a:latin typeface="+mj-lt"/>
                <a:hlinkClick r:id="rId5"/>
              </a:rPr>
              <a:t>https://www.hud.gov/program_offices/fair_housing_equal_opp/contact_fheo#c4</a:t>
            </a:r>
            <a:endParaRPr lang="en-US" sz="2800" dirty="0">
              <a:latin typeface="+mj-lt"/>
            </a:endParaRPr>
          </a:p>
          <a:p>
            <a:pPr marL="0" indent="0" algn="l">
              <a:spcBef>
                <a:spcPts val="1800"/>
              </a:spcBef>
              <a:buNone/>
            </a:pPr>
            <a:endParaRPr lang="en-US" sz="2800" dirty="0">
              <a:latin typeface="+mj-lt"/>
            </a:endParaRPr>
          </a:p>
          <a:p>
            <a:pPr algn="l">
              <a:spcBef>
                <a:spcPts val="1800"/>
              </a:spcBef>
            </a:pPr>
            <a:endParaRPr lang="en-US" sz="2800" dirty="0">
              <a:latin typeface="+mj-lt"/>
            </a:endParaRPr>
          </a:p>
          <a:p>
            <a:endParaRPr lang="en-US" dirty="0"/>
          </a:p>
        </p:txBody>
      </p:sp>
      <p:sp>
        <p:nvSpPr>
          <p:cNvPr id="2" name="Date Placeholder 1">
            <a:extLst>
              <a:ext uri="{FF2B5EF4-FFF2-40B4-BE49-F238E27FC236}">
                <a16:creationId xmlns:a16="http://schemas.microsoft.com/office/drawing/2014/main" id="{2E45DDAA-9277-484C-B20D-A86A03363CE6}"/>
              </a:ext>
            </a:extLst>
          </p:cNvPr>
          <p:cNvSpPr>
            <a:spLocks noGrp="1"/>
          </p:cNvSpPr>
          <p:nvPr>
            <p:ph type="dt" sz="half" idx="10"/>
          </p:nvPr>
        </p:nvSpPr>
        <p:spPr/>
        <p:txBody>
          <a:bodyPr/>
          <a:lstStyle/>
          <a:p>
            <a:r>
              <a:rPr lang="en-US" dirty="0"/>
              <a:t>May 2023</a:t>
            </a:r>
          </a:p>
        </p:txBody>
      </p:sp>
      <p:sp>
        <p:nvSpPr>
          <p:cNvPr id="3" name="Slide Number Placeholder 2">
            <a:extLst>
              <a:ext uri="{FF2B5EF4-FFF2-40B4-BE49-F238E27FC236}">
                <a16:creationId xmlns:a16="http://schemas.microsoft.com/office/drawing/2014/main" id="{41027B61-9E5A-4110-A3D6-6C997929165F}"/>
              </a:ext>
            </a:extLst>
          </p:cNvPr>
          <p:cNvSpPr>
            <a:spLocks noGrp="1"/>
          </p:cNvSpPr>
          <p:nvPr>
            <p:ph type="sldNum" sz="quarter" idx="12"/>
          </p:nvPr>
        </p:nvSpPr>
        <p:spPr/>
        <p:txBody>
          <a:bodyPr/>
          <a:lstStyle/>
          <a:p>
            <a:fld id="{5474B9E0-0DCD-4CA0-8368-6DEE523AA35E}" type="slidenum">
              <a:rPr lang="en-US" smtClean="0"/>
              <a:t>21</a:t>
            </a:fld>
            <a:endParaRPr lang="en-US" dirty="0"/>
          </a:p>
        </p:txBody>
      </p:sp>
      <p:sp>
        <p:nvSpPr>
          <p:cNvPr id="9" name="Subtitle 2">
            <a:extLst>
              <a:ext uri="{FF2B5EF4-FFF2-40B4-BE49-F238E27FC236}">
                <a16:creationId xmlns:a16="http://schemas.microsoft.com/office/drawing/2014/main" id="{9AF67536-9F6D-40C8-AC1A-AA4B0F29E4BB}"/>
              </a:ext>
            </a:extLst>
          </p:cNvPr>
          <p:cNvSpPr txBox="1">
            <a:spLocks/>
          </p:cNvSpPr>
          <p:nvPr/>
        </p:nvSpPr>
        <p:spPr>
          <a:xfrm>
            <a:off x="609599" y="1824845"/>
            <a:ext cx="10634663" cy="31472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800"/>
              </a:spcBef>
            </a:pPr>
            <a:endParaRPr lang="en-US" sz="3200" dirty="0">
              <a:latin typeface="+mj-lt"/>
            </a:endParaRPr>
          </a:p>
        </p:txBody>
      </p:sp>
      <p:pic>
        <p:nvPicPr>
          <p:cNvPr id="12" name="Picture 3">
            <a:extLst>
              <a:ext uri="{FF2B5EF4-FFF2-40B4-BE49-F238E27FC236}">
                <a16:creationId xmlns:a16="http://schemas.microsoft.com/office/drawing/2014/main" id="{6B535277-7589-47E4-8A6B-48735FCC6A86}"/>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33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5CB5F-D06E-F3BD-B97E-8D4E5ED95143}"/>
              </a:ext>
            </a:extLst>
          </p:cNvPr>
          <p:cNvPicPr>
            <a:picLocks noChangeAspect="1"/>
          </p:cNvPicPr>
          <p:nvPr/>
        </p:nvPicPr>
        <p:blipFill>
          <a:blip r:embed="rId3"/>
          <a:stretch>
            <a:fillRect/>
          </a:stretch>
        </p:blipFill>
        <p:spPr>
          <a:xfrm>
            <a:off x="7983632" y="5522595"/>
            <a:ext cx="2218944" cy="1249680"/>
          </a:xfrm>
          <a:prstGeom prst="rect">
            <a:avLst/>
          </a:prstGeom>
        </p:spPr>
      </p:pic>
      <p:sp>
        <p:nvSpPr>
          <p:cNvPr id="6" name="Title 1">
            <a:extLst>
              <a:ext uri="{FF2B5EF4-FFF2-40B4-BE49-F238E27FC236}">
                <a16:creationId xmlns:a16="http://schemas.microsoft.com/office/drawing/2014/main" id="{D1A38A8D-AD91-4F74-A062-B295B9D101F6}"/>
              </a:ext>
            </a:extLst>
          </p:cNvPr>
          <p:cNvSpPr txBox="1">
            <a:spLocks noGrp="1"/>
          </p:cNvSpPr>
          <p:nvPr>
            <p:ph type="title" idx="4294967295"/>
          </p:nvPr>
        </p:nvSpPr>
        <p:spPr>
          <a:xfrm>
            <a:off x="606826" y="221215"/>
            <a:ext cx="11353850" cy="12410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chemeClr val="accent1">
                    <a:lumMod val="75000"/>
                  </a:schemeClr>
                </a:solidFill>
                <a:effectLst/>
                <a:uLnTx/>
                <a:uFillTx/>
                <a:latin typeface="+mj-lt"/>
                <a:ea typeface="+mj-ea"/>
                <a:cs typeface="+mj-cs"/>
              </a:rPr>
              <a:t>Data from complaints submitted to ODR</a:t>
            </a:r>
          </a:p>
        </p:txBody>
      </p:sp>
      <p:sp>
        <p:nvSpPr>
          <p:cNvPr id="9" name="Subtitle 2">
            <a:extLst>
              <a:ext uri="{FF2B5EF4-FFF2-40B4-BE49-F238E27FC236}">
                <a16:creationId xmlns:a16="http://schemas.microsoft.com/office/drawing/2014/main" id="{9AF67536-9F6D-40C8-AC1A-AA4B0F29E4BB}"/>
              </a:ext>
            </a:extLst>
          </p:cNvPr>
          <p:cNvSpPr txBox="1">
            <a:spLocks/>
          </p:cNvSpPr>
          <p:nvPr/>
        </p:nvSpPr>
        <p:spPr>
          <a:xfrm>
            <a:off x="609599" y="1824845"/>
            <a:ext cx="10848976" cy="31472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1800"/>
              </a:spcBef>
              <a:buFont typeface="Arial" panose="020B0604020202020204" pitchFamily="34" charset="0"/>
              <a:buChar char="•"/>
            </a:pPr>
            <a:endParaRPr lang="en-US" sz="3200" dirty="0">
              <a:latin typeface="+mj-lt"/>
            </a:endParaRPr>
          </a:p>
        </p:txBody>
      </p:sp>
      <p:pic>
        <p:nvPicPr>
          <p:cNvPr id="8" name="Picture 3">
            <a:extLst>
              <a:ext uri="{FF2B5EF4-FFF2-40B4-BE49-F238E27FC236}">
                <a16:creationId xmlns:a16="http://schemas.microsoft.com/office/drawing/2014/main" id="{D06C3425-29A9-4CB2-8825-73FD320C10A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6AD5715-A6A7-4BE6-9117-86E59471E2B9}"/>
              </a:ext>
            </a:extLst>
          </p:cNvPr>
          <p:cNvSpPr>
            <a:spLocks noGrp="1"/>
          </p:cNvSpPr>
          <p:nvPr>
            <p:ph type="sldNum" sz="quarter" idx="12"/>
          </p:nvPr>
        </p:nvSpPr>
        <p:spPr>
          <a:xfrm>
            <a:off x="518160" y="6356350"/>
            <a:ext cx="396240" cy="365125"/>
          </a:xfrm>
        </p:spPr>
        <p:txBody>
          <a:bodyPr/>
          <a:lstStyle/>
          <a:p>
            <a:fld id="{5474B9E0-0DCD-4CA0-8368-6DEE523AA35E}" type="slidenum">
              <a:rPr lang="en-US" smtClean="0"/>
              <a:t>22</a:t>
            </a:fld>
            <a:endParaRPr lang="en-US" dirty="0"/>
          </a:p>
        </p:txBody>
      </p:sp>
      <p:sp>
        <p:nvSpPr>
          <p:cNvPr id="2" name="Date Placeholder 1">
            <a:extLst>
              <a:ext uri="{FF2B5EF4-FFF2-40B4-BE49-F238E27FC236}">
                <a16:creationId xmlns:a16="http://schemas.microsoft.com/office/drawing/2014/main" id="{E027B8F7-E3DC-450B-A9B1-104FDE487E18}"/>
              </a:ext>
            </a:extLst>
          </p:cNvPr>
          <p:cNvSpPr>
            <a:spLocks noGrp="1"/>
          </p:cNvSpPr>
          <p:nvPr>
            <p:ph type="dt" sz="half" idx="10"/>
          </p:nvPr>
        </p:nvSpPr>
        <p:spPr/>
        <p:txBody>
          <a:bodyPr/>
          <a:lstStyle/>
          <a:p>
            <a:r>
              <a:rPr lang="en-US" dirty="0"/>
              <a:t>May 2023</a:t>
            </a:r>
          </a:p>
        </p:txBody>
      </p:sp>
      <p:pic>
        <p:nvPicPr>
          <p:cNvPr id="5" name="Picture 4">
            <a:extLst>
              <a:ext uri="{FF2B5EF4-FFF2-40B4-BE49-F238E27FC236}">
                <a16:creationId xmlns:a16="http://schemas.microsoft.com/office/drawing/2014/main" id="{F456373B-737D-EFE8-4C21-D95225E589DC}"/>
              </a:ext>
            </a:extLst>
          </p:cNvPr>
          <p:cNvPicPr>
            <a:picLocks noChangeAspect="1"/>
          </p:cNvPicPr>
          <p:nvPr/>
        </p:nvPicPr>
        <p:blipFill>
          <a:blip r:embed="rId5"/>
          <a:stretch>
            <a:fillRect/>
          </a:stretch>
        </p:blipFill>
        <p:spPr>
          <a:xfrm>
            <a:off x="518160" y="2012769"/>
            <a:ext cx="8829750" cy="3424101"/>
          </a:xfrm>
          <a:prstGeom prst="rect">
            <a:avLst/>
          </a:prstGeom>
        </p:spPr>
      </p:pic>
    </p:spTree>
    <p:extLst>
      <p:ext uri="{BB962C8B-B14F-4D97-AF65-F5344CB8AC3E}">
        <p14:creationId xmlns:p14="http://schemas.microsoft.com/office/powerpoint/2010/main" val="219387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0652-7539-2D5E-BE63-9647D36E4A74}"/>
              </a:ext>
            </a:extLst>
          </p:cNvPr>
          <p:cNvSpPr>
            <a:spLocks noGrp="1"/>
          </p:cNvSpPr>
          <p:nvPr>
            <p:ph type="title"/>
          </p:nvPr>
        </p:nvSpPr>
        <p:spPr/>
        <p:txBody>
          <a:bodyPr/>
          <a:lstStyle/>
          <a:p>
            <a:r>
              <a:rPr kumimoji="0" lang="en-US" sz="4400" b="1" i="0" u="none" strike="noStrike" kern="1200" cap="none" spc="0" normalizeH="0" baseline="0" noProof="0" dirty="0">
                <a:ln>
                  <a:noFill/>
                </a:ln>
                <a:solidFill>
                  <a:schemeClr val="accent1">
                    <a:lumMod val="75000"/>
                  </a:schemeClr>
                </a:solidFill>
                <a:effectLst/>
                <a:uLnTx/>
                <a:uFillTx/>
                <a:latin typeface="+mj-lt"/>
                <a:ea typeface="+mj-ea"/>
                <a:cs typeface="+mj-cs"/>
              </a:rPr>
              <a:t>Data from complaints submitted to ODR</a:t>
            </a:r>
            <a:endParaRPr lang="en-US" dirty="0"/>
          </a:p>
        </p:txBody>
      </p:sp>
      <p:sp>
        <p:nvSpPr>
          <p:cNvPr id="4" name="Date Placeholder 3">
            <a:extLst>
              <a:ext uri="{FF2B5EF4-FFF2-40B4-BE49-F238E27FC236}">
                <a16:creationId xmlns:a16="http://schemas.microsoft.com/office/drawing/2014/main" id="{7DB8B13B-8B71-73AD-C0A9-3D832C926AB5}"/>
              </a:ext>
            </a:extLst>
          </p:cNvPr>
          <p:cNvSpPr>
            <a:spLocks noGrp="1"/>
          </p:cNvSpPr>
          <p:nvPr>
            <p:ph type="dt" sz="half" idx="10"/>
          </p:nvPr>
        </p:nvSpPr>
        <p:spPr/>
        <p:txBody>
          <a:bodyPr/>
          <a:lstStyle/>
          <a:p>
            <a:r>
              <a:rPr lang="en-US" dirty="0"/>
              <a:t>May 2023</a:t>
            </a:r>
          </a:p>
        </p:txBody>
      </p:sp>
      <p:sp>
        <p:nvSpPr>
          <p:cNvPr id="5" name="Slide Number Placeholder 4">
            <a:extLst>
              <a:ext uri="{FF2B5EF4-FFF2-40B4-BE49-F238E27FC236}">
                <a16:creationId xmlns:a16="http://schemas.microsoft.com/office/drawing/2014/main" id="{62FC54CB-4C67-96BD-853A-271861941D8C}"/>
              </a:ext>
            </a:extLst>
          </p:cNvPr>
          <p:cNvSpPr>
            <a:spLocks noGrp="1"/>
          </p:cNvSpPr>
          <p:nvPr>
            <p:ph type="sldNum" sz="quarter" idx="12"/>
          </p:nvPr>
        </p:nvSpPr>
        <p:spPr/>
        <p:txBody>
          <a:bodyPr/>
          <a:lstStyle/>
          <a:p>
            <a:fld id="{5474B9E0-0DCD-4CA0-8368-6DEE523AA35E}" type="slidenum">
              <a:rPr lang="en-US" smtClean="0"/>
              <a:t>23</a:t>
            </a:fld>
            <a:endParaRPr lang="en-US" dirty="0"/>
          </a:p>
        </p:txBody>
      </p:sp>
      <p:graphicFrame>
        <p:nvGraphicFramePr>
          <p:cNvPr id="6" name="Content Placeholder 5" descr="Chart type: Clustered Bar. Percentage distribution of 'HUD STATUS (Pending, Resolved, and if applicable, Resolution)      *Resolved: when HUD responds to the complainant and explains that the issue was referred to the grantee or to another responsible entitiy'&#10;&#10;Description automatically generated">
            <a:extLst>
              <a:ext uri="{FF2B5EF4-FFF2-40B4-BE49-F238E27FC236}">
                <a16:creationId xmlns:a16="http://schemas.microsoft.com/office/drawing/2014/main" id="{0591DECD-7971-FBB3-7DEA-E370FD403BD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655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0652-7539-2D5E-BE63-9647D36E4A74}"/>
              </a:ext>
            </a:extLst>
          </p:cNvPr>
          <p:cNvSpPr>
            <a:spLocks noGrp="1"/>
          </p:cNvSpPr>
          <p:nvPr>
            <p:ph type="title"/>
          </p:nvPr>
        </p:nvSpPr>
        <p:spPr/>
        <p:txBody>
          <a:bodyPr/>
          <a:lstStyle/>
          <a:p>
            <a:r>
              <a:rPr kumimoji="0" lang="en-US" sz="4400" b="1" i="0" u="none" strike="noStrike" kern="1200" cap="none" spc="0" normalizeH="0" baseline="0" noProof="0" dirty="0">
                <a:ln>
                  <a:noFill/>
                </a:ln>
                <a:solidFill>
                  <a:schemeClr val="accent1">
                    <a:lumMod val="75000"/>
                  </a:schemeClr>
                </a:solidFill>
                <a:effectLst/>
                <a:uLnTx/>
                <a:uFillTx/>
                <a:latin typeface="+mj-lt"/>
                <a:ea typeface="+mj-ea"/>
                <a:cs typeface="+mj-cs"/>
              </a:rPr>
              <a:t>Data from complaints submitted to ODR</a:t>
            </a:r>
            <a:endParaRPr lang="en-US" dirty="0"/>
          </a:p>
        </p:txBody>
      </p:sp>
      <p:sp>
        <p:nvSpPr>
          <p:cNvPr id="4" name="Date Placeholder 3">
            <a:extLst>
              <a:ext uri="{FF2B5EF4-FFF2-40B4-BE49-F238E27FC236}">
                <a16:creationId xmlns:a16="http://schemas.microsoft.com/office/drawing/2014/main" id="{7DB8B13B-8B71-73AD-C0A9-3D832C926AB5}"/>
              </a:ext>
            </a:extLst>
          </p:cNvPr>
          <p:cNvSpPr>
            <a:spLocks noGrp="1"/>
          </p:cNvSpPr>
          <p:nvPr>
            <p:ph type="dt" sz="half" idx="10"/>
          </p:nvPr>
        </p:nvSpPr>
        <p:spPr/>
        <p:txBody>
          <a:bodyPr/>
          <a:lstStyle/>
          <a:p>
            <a:r>
              <a:rPr lang="en-US" dirty="0"/>
              <a:t>May 2023</a:t>
            </a:r>
          </a:p>
        </p:txBody>
      </p:sp>
      <p:sp>
        <p:nvSpPr>
          <p:cNvPr id="5" name="Slide Number Placeholder 4">
            <a:extLst>
              <a:ext uri="{FF2B5EF4-FFF2-40B4-BE49-F238E27FC236}">
                <a16:creationId xmlns:a16="http://schemas.microsoft.com/office/drawing/2014/main" id="{62FC54CB-4C67-96BD-853A-271861941D8C}"/>
              </a:ext>
            </a:extLst>
          </p:cNvPr>
          <p:cNvSpPr>
            <a:spLocks noGrp="1"/>
          </p:cNvSpPr>
          <p:nvPr>
            <p:ph type="sldNum" sz="quarter" idx="12"/>
          </p:nvPr>
        </p:nvSpPr>
        <p:spPr/>
        <p:txBody>
          <a:bodyPr/>
          <a:lstStyle/>
          <a:p>
            <a:fld id="{5474B9E0-0DCD-4CA0-8368-6DEE523AA35E}" type="slidenum">
              <a:rPr lang="en-US" smtClean="0"/>
              <a:t>24</a:t>
            </a:fld>
            <a:endParaRPr lang="en-US" dirty="0"/>
          </a:p>
        </p:txBody>
      </p:sp>
      <p:graphicFrame>
        <p:nvGraphicFramePr>
          <p:cNvPr id="9" name="Content Placeholder 8" descr="Chart type: Clustered Bar. Percentage distribution of 'STATUS   (Pending, Resolved, and if applicable, Date of Resolution)                   *depend on further actions of the grantee '&#10;&#10;Description automatically generated">
            <a:extLst>
              <a:ext uri="{FF2B5EF4-FFF2-40B4-BE49-F238E27FC236}">
                <a16:creationId xmlns:a16="http://schemas.microsoft.com/office/drawing/2014/main" id="{876B1EF9-7878-13F0-E421-77C536CF7B5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17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92F6E-9C87-1C10-CB51-3372FCD29F9E}"/>
              </a:ext>
            </a:extLst>
          </p:cNvPr>
          <p:cNvPicPr>
            <a:picLocks noChangeAspect="1"/>
          </p:cNvPicPr>
          <p:nvPr/>
        </p:nvPicPr>
        <p:blipFill>
          <a:blip r:embed="rId3"/>
          <a:stretch>
            <a:fillRect/>
          </a:stretch>
        </p:blipFill>
        <p:spPr>
          <a:xfrm>
            <a:off x="8152692" y="5445124"/>
            <a:ext cx="2042635" cy="1150385"/>
          </a:xfrm>
          <a:prstGeom prst="rect">
            <a:avLst/>
          </a:prstGeom>
        </p:spPr>
      </p:pic>
      <p:pic>
        <p:nvPicPr>
          <p:cNvPr id="3" name="Picture 2">
            <a:extLst>
              <a:ext uri="{FF2B5EF4-FFF2-40B4-BE49-F238E27FC236}">
                <a16:creationId xmlns:a16="http://schemas.microsoft.com/office/drawing/2014/main" id="{5BDC1751-3E5F-67B6-FA52-357C0538A4C3}"/>
              </a:ext>
            </a:extLst>
          </p:cNvPr>
          <p:cNvPicPr>
            <a:picLocks noChangeAspect="1"/>
          </p:cNvPicPr>
          <p:nvPr/>
        </p:nvPicPr>
        <p:blipFill>
          <a:blip r:embed="rId4"/>
          <a:stretch>
            <a:fillRect/>
          </a:stretch>
        </p:blipFill>
        <p:spPr>
          <a:xfrm>
            <a:off x="9750827" y="5521324"/>
            <a:ext cx="2097206" cy="1249788"/>
          </a:xfrm>
          <a:prstGeom prst="rect">
            <a:avLst/>
          </a:prstGeom>
        </p:spPr>
      </p:pic>
      <p:sp>
        <p:nvSpPr>
          <p:cNvPr id="6" name="Title 1">
            <a:extLst>
              <a:ext uri="{FF2B5EF4-FFF2-40B4-BE49-F238E27FC236}">
                <a16:creationId xmlns:a16="http://schemas.microsoft.com/office/drawing/2014/main" id="{76A20839-BDEB-4431-B734-454D1813B2FD}"/>
              </a:ext>
            </a:extLst>
          </p:cNvPr>
          <p:cNvSpPr txBox="1">
            <a:spLocks noGrp="1"/>
          </p:cNvSpPr>
          <p:nvPr>
            <p:ph type="title" idx="4294967295"/>
          </p:nvPr>
        </p:nvSpPr>
        <p:spPr>
          <a:xfrm>
            <a:off x="1725768" y="1959580"/>
            <a:ext cx="9144000" cy="12410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accent1">
                    <a:lumMod val="75000"/>
                  </a:schemeClr>
                </a:solidFill>
                <a:effectLst/>
                <a:uLnTx/>
                <a:uFillTx/>
                <a:latin typeface="+mj-lt"/>
                <a:ea typeface="+mj-ea"/>
                <a:cs typeface="+mj-cs"/>
              </a:rPr>
              <a:t>Questions</a:t>
            </a:r>
          </a:p>
        </p:txBody>
      </p:sp>
      <p:sp>
        <p:nvSpPr>
          <p:cNvPr id="9" name="Subtitle 2">
            <a:extLst>
              <a:ext uri="{FF2B5EF4-FFF2-40B4-BE49-F238E27FC236}">
                <a16:creationId xmlns:a16="http://schemas.microsoft.com/office/drawing/2014/main" id="{A207C8D1-710C-4426-A734-DED64AFAD408}"/>
              </a:ext>
            </a:extLst>
          </p:cNvPr>
          <p:cNvSpPr txBox="1">
            <a:spLocks/>
          </p:cNvSpPr>
          <p:nvPr/>
        </p:nvSpPr>
        <p:spPr>
          <a:xfrm>
            <a:off x="609599" y="1824845"/>
            <a:ext cx="10827658" cy="31472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800"/>
              </a:spcBef>
              <a:buFont typeface="Arial" panose="020B0604020202020204" pitchFamily="34" charset="0"/>
              <a:buChar char="•"/>
            </a:pPr>
            <a:endParaRPr lang="en-US" sz="2800" spc="-20" dirty="0">
              <a:solidFill>
                <a:srgbClr val="000000"/>
              </a:solidFill>
              <a:latin typeface="+mj-lt"/>
            </a:endParaRPr>
          </a:p>
        </p:txBody>
      </p:sp>
      <p:sp>
        <p:nvSpPr>
          <p:cNvPr id="8" name="Slide Number Placeholder 3">
            <a:extLst>
              <a:ext uri="{FF2B5EF4-FFF2-40B4-BE49-F238E27FC236}">
                <a16:creationId xmlns:a16="http://schemas.microsoft.com/office/drawing/2014/main" id="{C8626267-6F35-4D35-916C-1DF1AB85364B}"/>
              </a:ext>
            </a:extLst>
          </p:cNvPr>
          <p:cNvSpPr>
            <a:spLocks noGrp="1"/>
          </p:cNvSpPr>
          <p:nvPr>
            <p:ph type="sldNum" sz="quarter" idx="12"/>
          </p:nvPr>
        </p:nvSpPr>
        <p:spPr>
          <a:xfrm>
            <a:off x="518160" y="6356350"/>
            <a:ext cx="405118" cy="365125"/>
          </a:xfrm>
        </p:spPr>
        <p:txBody>
          <a:bodyPr/>
          <a:lstStyle/>
          <a:p>
            <a:fld id="{5474B9E0-0DCD-4CA0-8368-6DEE523AA35E}" type="slidenum">
              <a:rPr lang="en-US" smtClean="0"/>
              <a:t>25</a:t>
            </a:fld>
            <a:endParaRPr lang="en-US" dirty="0"/>
          </a:p>
        </p:txBody>
      </p:sp>
      <p:sp>
        <p:nvSpPr>
          <p:cNvPr id="7" name="Date Placeholder 2">
            <a:extLst>
              <a:ext uri="{FF2B5EF4-FFF2-40B4-BE49-F238E27FC236}">
                <a16:creationId xmlns:a16="http://schemas.microsoft.com/office/drawing/2014/main" id="{6E3097A2-F348-416B-95B1-D38E1BB6C562}"/>
              </a:ext>
            </a:extLst>
          </p:cNvPr>
          <p:cNvSpPr>
            <a:spLocks noGrp="1"/>
          </p:cNvSpPr>
          <p:nvPr>
            <p:ph type="dt" sz="half" idx="10"/>
          </p:nvPr>
        </p:nvSpPr>
        <p:spPr>
          <a:xfrm>
            <a:off x="838200" y="6356350"/>
            <a:ext cx="2743200" cy="365125"/>
          </a:xfrm>
        </p:spPr>
        <p:txBody>
          <a:bodyPr/>
          <a:lstStyle/>
          <a:p>
            <a:r>
              <a:rPr lang="en-US" dirty="0"/>
              <a:t>May 2023</a:t>
            </a:r>
          </a:p>
        </p:txBody>
      </p:sp>
    </p:spTree>
    <p:extLst>
      <p:ext uri="{BB962C8B-B14F-4D97-AF65-F5344CB8AC3E}">
        <p14:creationId xmlns:p14="http://schemas.microsoft.com/office/powerpoint/2010/main" val="291338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92F6E-9C87-1C10-CB51-3372FCD29F9E}"/>
              </a:ext>
            </a:extLst>
          </p:cNvPr>
          <p:cNvPicPr>
            <a:picLocks noChangeAspect="1"/>
          </p:cNvPicPr>
          <p:nvPr/>
        </p:nvPicPr>
        <p:blipFill>
          <a:blip r:embed="rId3"/>
          <a:stretch>
            <a:fillRect/>
          </a:stretch>
        </p:blipFill>
        <p:spPr>
          <a:xfrm>
            <a:off x="8152692" y="5445124"/>
            <a:ext cx="2042635" cy="1150385"/>
          </a:xfrm>
          <a:prstGeom prst="rect">
            <a:avLst/>
          </a:prstGeom>
        </p:spPr>
      </p:pic>
      <p:pic>
        <p:nvPicPr>
          <p:cNvPr id="3" name="Picture 2">
            <a:extLst>
              <a:ext uri="{FF2B5EF4-FFF2-40B4-BE49-F238E27FC236}">
                <a16:creationId xmlns:a16="http://schemas.microsoft.com/office/drawing/2014/main" id="{5BDC1751-3E5F-67B6-FA52-357C0538A4C3}"/>
              </a:ext>
            </a:extLst>
          </p:cNvPr>
          <p:cNvPicPr>
            <a:picLocks noChangeAspect="1"/>
          </p:cNvPicPr>
          <p:nvPr/>
        </p:nvPicPr>
        <p:blipFill>
          <a:blip r:embed="rId4"/>
          <a:stretch>
            <a:fillRect/>
          </a:stretch>
        </p:blipFill>
        <p:spPr>
          <a:xfrm>
            <a:off x="9750827" y="5521324"/>
            <a:ext cx="2097206" cy="1249788"/>
          </a:xfrm>
          <a:prstGeom prst="rect">
            <a:avLst/>
          </a:prstGeom>
        </p:spPr>
      </p:pic>
      <p:sp>
        <p:nvSpPr>
          <p:cNvPr id="6" name="Title 1">
            <a:extLst>
              <a:ext uri="{FF2B5EF4-FFF2-40B4-BE49-F238E27FC236}">
                <a16:creationId xmlns:a16="http://schemas.microsoft.com/office/drawing/2014/main" id="{76A20839-BDEB-4431-B734-454D1813B2FD}"/>
              </a:ext>
            </a:extLst>
          </p:cNvPr>
          <p:cNvSpPr txBox="1">
            <a:spLocks noGrp="1"/>
          </p:cNvSpPr>
          <p:nvPr>
            <p:ph type="title" idx="4294967295"/>
          </p:nvPr>
        </p:nvSpPr>
        <p:spPr>
          <a:xfrm>
            <a:off x="1725768" y="1959580"/>
            <a:ext cx="9144000" cy="12410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accent1">
                    <a:lumMod val="75000"/>
                  </a:schemeClr>
                </a:solidFill>
                <a:effectLst/>
                <a:uLnTx/>
                <a:uFillTx/>
                <a:latin typeface="+mj-lt"/>
                <a:ea typeface="+mj-ea"/>
                <a:cs typeface="+mj-cs"/>
              </a:rPr>
              <a:t>Thank </a:t>
            </a:r>
            <a:r>
              <a:rPr kumimoji="0" lang="en-US" b="1" i="0" u="none" strike="noStrike" kern="1200" cap="none" spc="0" normalizeH="0" baseline="0" noProof="0">
                <a:ln>
                  <a:noFill/>
                </a:ln>
                <a:solidFill>
                  <a:schemeClr val="accent1">
                    <a:lumMod val="75000"/>
                  </a:schemeClr>
                </a:solidFill>
                <a:effectLst/>
                <a:uLnTx/>
                <a:uFillTx/>
                <a:latin typeface="+mj-lt"/>
                <a:ea typeface="+mj-ea"/>
                <a:cs typeface="+mj-cs"/>
              </a:rPr>
              <a:t>you!!</a:t>
            </a:r>
            <a:endParaRPr kumimoji="0" lang="en-US"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9" name="Subtitle 2">
            <a:extLst>
              <a:ext uri="{FF2B5EF4-FFF2-40B4-BE49-F238E27FC236}">
                <a16:creationId xmlns:a16="http://schemas.microsoft.com/office/drawing/2014/main" id="{A207C8D1-710C-4426-A734-DED64AFAD408}"/>
              </a:ext>
            </a:extLst>
          </p:cNvPr>
          <p:cNvSpPr txBox="1">
            <a:spLocks/>
          </p:cNvSpPr>
          <p:nvPr/>
        </p:nvSpPr>
        <p:spPr>
          <a:xfrm>
            <a:off x="609599" y="1824845"/>
            <a:ext cx="10827658" cy="31472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800"/>
              </a:spcBef>
              <a:buFont typeface="Arial" panose="020B0604020202020204" pitchFamily="34" charset="0"/>
              <a:buChar char="•"/>
            </a:pPr>
            <a:endParaRPr lang="en-US" sz="2800" spc="-20" dirty="0">
              <a:solidFill>
                <a:srgbClr val="000000"/>
              </a:solidFill>
              <a:latin typeface="+mj-lt"/>
            </a:endParaRPr>
          </a:p>
        </p:txBody>
      </p:sp>
      <p:sp>
        <p:nvSpPr>
          <p:cNvPr id="8" name="Slide Number Placeholder 3">
            <a:extLst>
              <a:ext uri="{FF2B5EF4-FFF2-40B4-BE49-F238E27FC236}">
                <a16:creationId xmlns:a16="http://schemas.microsoft.com/office/drawing/2014/main" id="{C8626267-6F35-4D35-916C-1DF1AB85364B}"/>
              </a:ext>
            </a:extLst>
          </p:cNvPr>
          <p:cNvSpPr>
            <a:spLocks noGrp="1"/>
          </p:cNvSpPr>
          <p:nvPr>
            <p:ph type="sldNum" sz="quarter" idx="12"/>
          </p:nvPr>
        </p:nvSpPr>
        <p:spPr>
          <a:xfrm>
            <a:off x="518160" y="6356350"/>
            <a:ext cx="405118" cy="365125"/>
          </a:xfrm>
        </p:spPr>
        <p:txBody>
          <a:bodyPr/>
          <a:lstStyle/>
          <a:p>
            <a:fld id="{5474B9E0-0DCD-4CA0-8368-6DEE523AA35E}" type="slidenum">
              <a:rPr lang="en-US" smtClean="0"/>
              <a:t>26</a:t>
            </a:fld>
            <a:endParaRPr lang="en-US" dirty="0"/>
          </a:p>
        </p:txBody>
      </p:sp>
      <p:sp>
        <p:nvSpPr>
          <p:cNvPr id="7" name="Date Placeholder 2">
            <a:extLst>
              <a:ext uri="{FF2B5EF4-FFF2-40B4-BE49-F238E27FC236}">
                <a16:creationId xmlns:a16="http://schemas.microsoft.com/office/drawing/2014/main" id="{6E3097A2-F348-416B-95B1-D38E1BB6C562}"/>
              </a:ext>
            </a:extLst>
          </p:cNvPr>
          <p:cNvSpPr>
            <a:spLocks noGrp="1"/>
          </p:cNvSpPr>
          <p:nvPr>
            <p:ph type="dt" sz="half" idx="10"/>
          </p:nvPr>
        </p:nvSpPr>
        <p:spPr>
          <a:xfrm>
            <a:off x="838200" y="6356350"/>
            <a:ext cx="2743200" cy="365125"/>
          </a:xfrm>
        </p:spPr>
        <p:txBody>
          <a:bodyPr/>
          <a:lstStyle/>
          <a:p>
            <a:r>
              <a:rPr lang="en-US" dirty="0"/>
              <a:t>May 2023</a:t>
            </a:r>
          </a:p>
        </p:txBody>
      </p:sp>
    </p:spTree>
    <p:extLst>
      <p:ext uri="{BB962C8B-B14F-4D97-AF65-F5344CB8AC3E}">
        <p14:creationId xmlns:p14="http://schemas.microsoft.com/office/powerpoint/2010/main" val="170297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7CBA-CFD7-ED6C-925B-636BEF0F02D2}"/>
              </a:ext>
            </a:extLst>
          </p:cNvPr>
          <p:cNvSpPr>
            <a:spLocks noGrp="1"/>
          </p:cNvSpPr>
          <p:nvPr>
            <p:ph type="title"/>
          </p:nvPr>
        </p:nvSpPr>
        <p:spPr>
          <a:xfrm>
            <a:off x="123205" y="23377"/>
            <a:ext cx="6713530" cy="1152626"/>
          </a:xfrm>
        </p:spPr>
        <p:txBody>
          <a:bodyPr/>
          <a:lstStyle/>
          <a:p>
            <a:r>
              <a:rPr lang="en-US" b="1">
                <a:latin typeface="Times New Roman" panose="02020603050405020304" pitchFamily="18" charset="0"/>
                <a:cs typeface="Times New Roman" panose="02020603050405020304" pitchFamily="18" charset="0"/>
              </a:rPr>
              <a:t>HUD’s Lobby- Self Service</a:t>
            </a:r>
            <a:endParaRPr lang="es-PR"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A693CB65-1D8C-75D6-72D4-60FC11F578ED}"/>
              </a:ext>
            </a:extLst>
          </p:cNvPr>
          <p:cNvPicPr>
            <a:picLocks noGrp="1" noChangeAspect="1"/>
          </p:cNvPicPr>
          <p:nvPr>
            <p:ph idx="1"/>
          </p:nvPr>
        </p:nvPicPr>
        <p:blipFill>
          <a:blip r:embed="rId2"/>
          <a:stretch>
            <a:fillRect/>
          </a:stretch>
        </p:blipFill>
        <p:spPr>
          <a:xfrm>
            <a:off x="218898" y="1307171"/>
            <a:ext cx="4071132" cy="2103120"/>
          </a:xfrm>
        </p:spPr>
      </p:pic>
      <p:pic>
        <p:nvPicPr>
          <p:cNvPr id="9" name="Picture 8">
            <a:extLst>
              <a:ext uri="{FF2B5EF4-FFF2-40B4-BE49-F238E27FC236}">
                <a16:creationId xmlns:a16="http://schemas.microsoft.com/office/drawing/2014/main" id="{E9F2AEAE-00B6-3313-ECB5-3606849DCF0D}"/>
              </a:ext>
            </a:extLst>
          </p:cNvPr>
          <p:cNvPicPr>
            <a:picLocks noChangeAspect="1"/>
          </p:cNvPicPr>
          <p:nvPr/>
        </p:nvPicPr>
        <p:blipFill>
          <a:blip r:embed="rId3"/>
          <a:stretch>
            <a:fillRect/>
          </a:stretch>
        </p:blipFill>
        <p:spPr>
          <a:xfrm>
            <a:off x="7280892" y="136525"/>
            <a:ext cx="4552560" cy="2926080"/>
          </a:xfrm>
          <a:prstGeom prst="rect">
            <a:avLst/>
          </a:prstGeom>
        </p:spPr>
      </p:pic>
      <p:pic>
        <p:nvPicPr>
          <p:cNvPr id="11" name="Picture 10">
            <a:extLst>
              <a:ext uri="{FF2B5EF4-FFF2-40B4-BE49-F238E27FC236}">
                <a16:creationId xmlns:a16="http://schemas.microsoft.com/office/drawing/2014/main" id="{0FCD2485-607A-9727-BEF8-AE927719F756}"/>
              </a:ext>
            </a:extLst>
          </p:cNvPr>
          <p:cNvPicPr>
            <a:picLocks noChangeAspect="1"/>
          </p:cNvPicPr>
          <p:nvPr/>
        </p:nvPicPr>
        <p:blipFill>
          <a:blip r:embed="rId4"/>
          <a:stretch>
            <a:fillRect/>
          </a:stretch>
        </p:blipFill>
        <p:spPr>
          <a:xfrm>
            <a:off x="6244922" y="3155056"/>
            <a:ext cx="5852160" cy="2565792"/>
          </a:xfrm>
          <a:prstGeom prst="rect">
            <a:avLst/>
          </a:prstGeom>
        </p:spPr>
      </p:pic>
      <p:sp>
        <p:nvSpPr>
          <p:cNvPr id="13" name="TextBox 12">
            <a:extLst>
              <a:ext uri="{FF2B5EF4-FFF2-40B4-BE49-F238E27FC236}">
                <a16:creationId xmlns:a16="http://schemas.microsoft.com/office/drawing/2014/main" id="{B48BEE5B-8108-9D54-8EDB-1E53C05931CA}"/>
              </a:ext>
            </a:extLst>
          </p:cNvPr>
          <p:cNvSpPr txBox="1"/>
          <p:nvPr/>
        </p:nvSpPr>
        <p:spPr>
          <a:xfrm>
            <a:off x="8669145" y="5582702"/>
            <a:ext cx="3692156" cy="1138773"/>
          </a:xfrm>
          <a:prstGeom prst="rect">
            <a:avLst/>
          </a:prstGeom>
          <a:noFill/>
        </p:spPr>
        <p:txBody>
          <a:bodyPr wrap="square">
            <a:spAutoFit/>
          </a:bodyPr>
          <a:lstStyle/>
          <a:p>
            <a:pPr algn="l"/>
            <a:endParaRPr lang="es-PR" sz="1400" b="0" i="0" u="none" strike="noStrike" baseline="0">
              <a:solidFill>
                <a:srgbClr val="000000"/>
              </a:solidFill>
              <a:latin typeface="Calibri" panose="020F0502020204030204" pitchFamily="34" charset="0"/>
            </a:endParaRPr>
          </a:p>
          <a:p>
            <a:r>
              <a:rPr lang="en-US" sz="1800" b="1" i="0" u="none" strike="noStrike" baseline="0">
                <a:solidFill>
                  <a:srgbClr val="000000"/>
                </a:solidFill>
                <a:latin typeface="Calibri" panose="020F0502020204030204" pitchFamily="34" charset="0"/>
              </a:rPr>
              <a:t>Mailboxes with fact sheets and information on HUD programs and frequently requested materials </a:t>
            </a:r>
            <a:endParaRPr lang="en-US" sz="1800" b="0" i="0" u="none" strike="noStrike" baseline="0" dirty="0">
              <a:solidFill>
                <a:srgbClr val="000000"/>
              </a:solidFill>
              <a:latin typeface="Calibri" panose="020F0502020204030204" pitchFamily="34" charset="0"/>
            </a:endParaRPr>
          </a:p>
        </p:txBody>
      </p:sp>
      <p:pic>
        <p:nvPicPr>
          <p:cNvPr id="15" name="Picture 14">
            <a:extLst>
              <a:ext uri="{FF2B5EF4-FFF2-40B4-BE49-F238E27FC236}">
                <a16:creationId xmlns:a16="http://schemas.microsoft.com/office/drawing/2014/main" id="{C4D664CB-8989-D6CB-9A09-5D1F04EBB1FC}"/>
              </a:ext>
            </a:extLst>
          </p:cNvPr>
          <p:cNvPicPr>
            <a:picLocks noChangeAspect="1"/>
          </p:cNvPicPr>
          <p:nvPr/>
        </p:nvPicPr>
        <p:blipFill>
          <a:blip r:embed="rId5"/>
          <a:stretch>
            <a:fillRect/>
          </a:stretch>
        </p:blipFill>
        <p:spPr>
          <a:xfrm>
            <a:off x="4873322" y="3165974"/>
            <a:ext cx="1371600" cy="3184073"/>
          </a:xfrm>
          <a:prstGeom prst="rect">
            <a:avLst/>
          </a:prstGeom>
        </p:spPr>
      </p:pic>
      <p:sp>
        <p:nvSpPr>
          <p:cNvPr id="17" name="TextBox 16">
            <a:extLst>
              <a:ext uri="{FF2B5EF4-FFF2-40B4-BE49-F238E27FC236}">
                <a16:creationId xmlns:a16="http://schemas.microsoft.com/office/drawing/2014/main" id="{3BB2FB15-9F7F-BB21-366E-0C49764BB698}"/>
              </a:ext>
            </a:extLst>
          </p:cNvPr>
          <p:cNvSpPr txBox="1"/>
          <p:nvPr/>
        </p:nvSpPr>
        <p:spPr>
          <a:xfrm>
            <a:off x="4873322" y="1092835"/>
            <a:ext cx="1715452" cy="1969770"/>
          </a:xfrm>
          <a:prstGeom prst="rect">
            <a:avLst/>
          </a:prstGeom>
          <a:noFill/>
        </p:spPr>
        <p:txBody>
          <a:bodyPr wrap="square">
            <a:spAutoFit/>
          </a:bodyPr>
          <a:lstStyle/>
          <a:p>
            <a:pPr algn="l"/>
            <a:endParaRPr lang="es-PR" sz="1400" b="0" i="0" u="none" strike="noStrike" baseline="0">
              <a:solidFill>
                <a:srgbClr val="000000"/>
              </a:solidFill>
              <a:latin typeface="Symbol" panose="05050102010706020507" pitchFamily="18" charset="2"/>
            </a:endParaRPr>
          </a:p>
          <a:p>
            <a:r>
              <a:rPr lang="en-US" sz="1800" b="1" i="0" u="none" strike="noStrike" baseline="0">
                <a:solidFill>
                  <a:srgbClr val="000000"/>
                </a:solidFill>
                <a:latin typeface="Calibri" panose="020F0502020204030204" pitchFamily="34" charset="0"/>
              </a:rPr>
              <a:t>Tray to leave correspondence and packages.  A secure Mailbox has been ordered. </a:t>
            </a:r>
            <a:endParaRPr lang="en-US" sz="1800" b="0" i="0" u="none" strike="noStrike" baseline="0" dirty="0">
              <a:solidFill>
                <a:srgbClr val="000000"/>
              </a:solidFill>
              <a:latin typeface="Calibri" panose="020F0502020204030204" pitchFamily="34" charset="0"/>
            </a:endParaRPr>
          </a:p>
        </p:txBody>
      </p:sp>
      <p:pic>
        <p:nvPicPr>
          <p:cNvPr id="19" name="Picture 18">
            <a:extLst>
              <a:ext uri="{FF2B5EF4-FFF2-40B4-BE49-F238E27FC236}">
                <a16:creationId xmlns:a16="http://schemas.microsoft.com/office/drawing/2014/main" id="{A7DDDC33-8EBF-5179-3A85-EC530A27E3DE}"/>
              </a:ext>
            </a:extLst>
          </p:cNvPr>
          <p:cNvPicPr>
            <a:picLocks noChangeAspect="1"/>
          </p:cNvPicPr>
          <p:nvPr/>
        </p:nvPicPr>
        <p:blipFill rotWithShape="1">
          <a:blip r:embed="rId6"/>
          <a:srcRect t="34538" b="6102"/>
          <a:stretch/>
        </p:blipFill>
        <p:spPr>
          <a:xfrm>
            <a:off x="235589" y="3562124"/>
            <a:ext cx="2477729" cy="3081673"/>
          </a:xfrm>
          <a:prstGeom prst="rect">
            <a:avLst/>
          </a:prstGeom>
        </p:spPr>
      </p:pic>
      <p:sp>
        <p:nvSpPr>
          <p:cNvPr id="21" name="TextBox 20">
            <a:extLst>
              <a:ext uri="{FF2B5EF4-FFF2-40B4-BE49-F238E27FC236}">
                <a16:creationId xmlns:a16="http://schemas.microsoft.com/office/drawing/2014/main" id="{70449C0A-A06C-249E-BF78-566321B4680D}"/>
              </a:ext>
            </a:extLst>
          </p:cNvPr>
          <p:cNvSpPr txBox="1"/>
          <p:nvPr/>
        </p:nvSpPr>
        <p:spPr>
          <a:xfrm>
            <a:off x="2751916" y="5166469"/>
            <a:ext cx="1954685" cy="1477328"/>
          </a:xfrm>
          <a:prstGeom prst="rect">
            <a:avLst/>
          </a:prstGeom>
          <a:noFill/>
        </p:spPr>
        <p:txBody>
          <a:bodyPr wrap="square">
            <a:spAutoFit/>
          </a:bodyPr>
          <a:lstStyle/>
          <a:p>
            <a:r>
              <a:rPr lang="en-US" sz="1800" b="1" i="0" u="none" strike="noStrike" baseline="0">
                <a:solidFill>
                  <a:srgbClr val="000000"/>
                </a:solidFill>
                <a:latin typeface="Calibri" panose="020F0502020204030204" pitchFamily="34" charset="0"/>
              </a:rPr>
              <a:t>Visitors with appointments can use office phone to communicate, phone directory </a:t>
            </a:r>
            <a:endParaRPr lang="es-PR" dirty="0"/>
          </a:p>
        </p:txBody>
      </p:sp>
    </p:spTree>
    <p:extLst>
      <p:ext uri="{BB962C8B-B14F-4D97-AF65-F5344CB8AC3E}">
        <p14:creationId xmlns:p14="http://schemas.microsoft.com/office/powerpoint/2010/main" val="201358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27FB-3D52-5720-3CDE-76DBAD0904DC}"/>
              </a:ext>
            </a:extLst>
          </p:cNvPr>
          <p:cNvSpPr>
            <a:spLocks noGrp="1"/>
          </p:cNvSpPr>
          <p:nvPr>
            <p:ph type="title"/>
          </p:nvPr>
        </p:nvSpPr>
        <p:spPr>
          <a:xfrm>
            <a:off x="518160" y="136525"/>
            <a:ext cx="10515600" cy="999572"/>
          </a:xfrm>
        </p:spPr>
        <p:txBody>
          <a:bodyPr/>
          <a:lstStyle/>
          <a:p>
            <a:r>
              <a:rPr lang="en-US" b="1" dirty="0">
                <a:latin typeface="Times New Roman" panose="02020603050405020304" pitchFamily="18" charset="0"/>
                <a:cs typeface="Times New Roman" panose="02020603050405020304" pitchFamily="18" charset="0"/>
              </a:rPr>
              <a:t>Types of Inquiries</a:t>
            </a:r>
            <a:endParaRPr lang="es-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9A8644-2740-FDA2-5FE0-D5ADE6143B39}"/>
              </a:ext>
            </a:extLst>
          </p:cNvPr>
          <p:cNvSpPr>
            <a:spLocks noGrp="1"/>
          </p:cNvSpPr>
          <p:nvPr>
            <p:ph idx="1"/>
          </p:nvPr>
        </p:nvSpPr>
        <p:spPr>
          <a:xfrm>
            <a:off x="391632" y="1136096"/>
            <a:ext cx="11453038" cy="2043039"/>
          </a:xfrm>
        </p:spPr>
        <p:txBody>
          <a:bodyPr>
            <a:normAutofit/>
          </a:bodyPr>
          <a:lstStyle/>
          <a:p>
            <a:pPr lvl="1">
              <a:lnSpc>
                <a:spcPct val="100000"/>
              </a:lnSpc>
            </a:pPr>
            <a:r>
              <a:rPr lang="en-US" sz="2800" dirty="0"/>
              <a:t>General Questions- from the general public, program participants, grantees, non-profits, municipalities, realtors, lawyers, students, community groups, case workers, foster care, media, etc. </a:t>
            </a:r>
          </a:p>
          <a:p>
            <a:pPr lvl="1" algn="l">
              <a:lnSpc>
                <a:spcPct val="100000"/>
              </a:lnSpc>
            </a:pPr>
            <a:r>
              <a:rPr lang="en-US" sz="2800" dirty="0"/>
              <a:t>Program Questions and Complaints- PIH, FHEO, CPD, MF, HH, SF, ODR…</a:t>
            </a:r>
          </a:p>
          <a:p>
            <a:endParaRPr lang="es-PR" dirty="0"/>
          </a:p>
          <a:p>
            <a:endParaRPr lang="es-PR" dirty="0"/>
          </a:p>
        </p:txBody>
      </p:sp>
      <p:sp>
        <p:nvSpPr>
          <p:cNvPr id="6" name="Title 1">
            <a:extLst>
              <a:ext uri="{FF2B5EF4-FFF2-40B4-BE49-F238E27FC236}">
                <a16:creationId xmlns:a16="http://schemas.microsoft.com/office/drawing/2014/main" id="{CA2E959E-BBC6-A69B-2FD1-E8727A3B0113}"/>
              </a:ext>
            </a:extLst>
          </p:cNvPr>
          <p:cNvSpPr txBox="1">
            <a:spLocks/>
          </p:cNvSpPr>
          <p:nvPr/>
        </p:nvSpPr>
        <p:spPr>
          <a:xfrm>
            <a:off x="518160" y="2929214"/>
            <a:ext cx="10515600" cy="999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How we receive Inquiries </a:t>
            </a:r>
            <a:endParaRPr lang="es-PR" b="1"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C0392D6F-A053-BF77-43A4-BC02AC7E3E9B}"/>
              </a:ext>
            </a:extLst>
          </p:cNvPr>
          <p:cNvSpPr txBox="1">
            <a:spLocks/>
          </p:cNvSpPr>
          <p:nvPr/>
        </p:nvSpPr>
        <p:spPr>
          <a:xfrm>
            <a:off x="139994" y="3928786"/>
            <a:ext cx="11453038" cy="11323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2800" dirty="0"/>
              <a:t>In person, self-service mailbox, by phone, fax, email, regular mail, referrals, Corresponding Tracking System (CTS), FOIA, or any other means.  </a:t>
            </a:r>
          </a:p>
          <a:p>
            <a:endParaRPr lang="es-PR" dirty="0"/>
          </a:p>
        </p:txBody>
      </p:sp>
    </p:spTree>
    <p:extLst>
      <p:ext uri="{BB962C8B-B14F-4D97-AF65-F5344CB8AC3E}">
        <p14:creationId xmlns:p14="http://schemas.microsoft.com/office/powerpoint/2010/main" val="407090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683A-C4CE-51CE-7FAE-CE47E81C4073}"/>
              </a:ext>
            </a:extLst>
          </p:cNvPr>
          <p:cNvSpPr>
            <a:spLocks noGrp="1"/>
          </p:cNvSpPr>
          <p:nvPr>
            <p:ph type="title"/>
          </p:nvPr>
        </p:nvSpPr>
        <p:spPr>
          <a:xfrm>
            <a:off x="219740" y="258800"/>
            <a:ext cx="11578854" cy="1835815"/>
          </a:xfrm>
        </p:spPr>
        <p:txBody>
          <a:bodyPr>
            <a:normAutofit fontScale="90000"/>
          </a:bodyPr>
          <a:lstStyle/>
          <a:p>
            <a:r>
              <a:rPr lang="en-US" b="1" dirty="0">
                <a:latin typeface="Times New Roman" panose="02020603050405020304" pitchFamily="18" charset="0"/>
                <a:cs typeface="Times New Roman" panose="02020603050405020304" pitchFamily="18" charset="0"/>
              </a:rPr>
              <a:t>Escalations by program – Program Offices provide 10 to 15 days for the PHA or Grantee to formally respond</a:t>
            </a:r>
            <a:endParaRPr lang="es-PR"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D234C8-7DED-8A91-776E-D1BFF73877F2}"/>
              </a:ext>
            </a:extLst>
          </p:cNvPr>
          <p:cNvSpPr>
            <a:spLocks noGrp="1"/>
          </p:cNvSpPr>
          <p:nvPr>
            <p:ph idx="1"/>
          </p:nvPr>
        </p:nvSpPr>
        <p:spPr>
          <a:xfrm>
            <a:off x="219740" y="2211572"/>
            <a:ext cx="11837581" cy="4231758"/>
          </a:xfrm>
        </p:spPr>
        <p:txBody>
          <a:bodyPr/>
          <a:lstStyle/>
          <a:p>
            <a:r>
              <a:rPr lang="en-US" sz="2500" b="1" i="0" u="none" strike="noStrike" baseline="0" dirty="0">
                <a:solidFill>
                  <a:srgbClr val="000000"/>
                </a:solidFill>
                <a:latin typeface="Times New Roman" panose="02020603050405020304" pitchFamily="18" charset="0"/>
                <a:cs typeface="Times New Roman" panose="02020603050405020304" pitchFamily="18" charset="0"/>
              </a:rPr>
              <a:t>PIH  (HCV, PH, VASH) – Refer to the grantee; if</a:t>
            </a:r>
            <a:r>
              <a:rPr lang="en-US" sz="2500" b="1" dirty="0">
                <a:solidFill>
                  <a:srgbClr val="000000"/>
                </a:solidFill>
                <a:latin typeface="Times New Roman" panose="02020603050405020304" pitchFamily="18" charset="0"/>
                <a:cs typeface="Times New Roman" panose="02020603050405020304" pitchFamily="18" charset="0"/>
              </a:rPr>
              <a:t> no resolution, </a:t>
            </a:r>
            <a:r>
              <a:rPr lang="en-US" sz="2500" b="1" i="0" u="none" strike="noStrike" baseline="0" dirty="0">
                <a:solidFill>
                  <a:srgbClr val="000000"/>
                </a:solidFill>
                <a:latin typeface="Times New Roman" panose="02020603050405020304" pitchFamily="18" charset="0"/>
                <a:cs typeface="Times New Roman" panose="02020603050405020304" pitchFamily="18" charset="0"/>
              </a:rPr>
              <a:t>escalate to HUD supervisor to assign. </a:t>
            </a:r>
          </a:p>
          <a:p>
            <a:r>
              <a:rPr lang="en-US" sz="2500" b="1" i="0" u="none" strike="noStrike" baseline="0" dirty="0">
                <a:solidFill>
                  <a:srgbClr val="000000"/>
                </a:solidFill>
                <a:latin typeface="Times New Roman" panose="02020603050405020304" pitchFamily="18" charset="0"/>
                <a:cs typeface="Times New Roman" panose="02020603050405020304" pitchFamily="18" charset="0"/>
              </a:rPr>
              <a:t>MF – Refer to PBCA (AFV), escalate to HUD Director if necessary. </a:t>
            </a:r>
          </a:p>
          <a:p>
            <a:r>
              <a:rPr lang="en-US" sz="2500" b="1" i="0" u="none" strike="noStrike" baseline="0" dirty="0">
                <a:solidFill>
                  <a:srgbClr val="000000"/>
                </a:solidFill>
                <a:latin typeface="Times New Roman" panose="02020603050405020304" pitchFamily="18" charset="0"/>
                <a:cs typeface="Times New Roman" panose="02020603050405020304" pitchFamily="18" charset="0"/>
              </a:rPr>
              <a:t>CPD – Refer to the grantee, escalate to SanJuanCPDCorrespondence@hud.gov.</a:t>
            </a:r>
          </a:p>
          <a:p>
            <a:r>
              <a:rPr lang="en-US" sz="2500" b="1" i="0" u="none" strike="noStrike" baseline="0" dirty="0">
                <a:solidFill>
                  <a:srgbClr val="000000"/>
                </a:solidFill>
                <a:latin typeface="Times New Roman" panose="02020603050405020304" pitchFamily="18" charset="0"/>
                <a:cs typeface="Times New Roman" panose="02020603050405020304" pitchFamily="18" charset="0"/>
              </a:rPr>
              <a:t>ODR - Refer to grantee, escalate to DisasterRecovery@hud.gov. </a:t>
            </a:r>
          </a:p>
          <a:p>
            <a:r>
              <a:rPr lang="en-US" sz="2500" b="1" i="0" u="none" strike="noStrike" baseline="0" dirty="0">
                <a:solidFill>
                  <a:srgbClr val="000000"/>
                </a:solidFill>
                <a:latin typeface="Times New Roman" panose="02020603050405020304" pitchFamily="18" charset="0"/>
                <a:cs typeface="Times New Roman" panose="02020603050405020304" pitchFamily="18" charset="0"/>
              </a:rPr>
              <a:t>FHEO – Provide discrimination complaint form and escalate to intake branch. </a:t>
            </a:r>
          </a:p>
          <a:p>
            <a:r>
              <a:rPr lang="en-US" sz="2500" b="1" dirty="0">
                <a:solidFill>
                  <a:srgbClr val="000000"/>
                </a:solidFill>
                <a:latin typeface="Times New Roman" panose="02020603050405020304" pitchFamily="18" charset="0"/>
                <a:cs typeface="Times New Roman" panose="02020603050405020304" pitchFamily="18" charset="0"/>
              </a:rPr>
              <a:t>SF- Refer to the lender or servicing, escalate to the Atlanta Homeownership Center or supervisor. </a:t>
            </a:r>
            <a:endParaRPr lang="en-US" sz="2500" b="1" i="0" u="none" strike="noStrike" baseline="0" dirty="0">
              <a:solidFill>
                <a:srgbClr val="000000"/>
              </a:solidFill>
              <a:latin typeface="Times New Roman" panose="02020603050405020304" pitchFamily="18" charset="0"/>
              <a:cs typeface="Times New Roman" panose="02020603050405020304" pitchFamily="18" charset="0"/>
            </a:endParaRPr>
          </a:p>
          <a:p>
            <a:endParaRPr lang="es-PR" sz="1800" b="1" i="0" u="none" strike="noStrike" baseline="0" dirty="0">
              <a:solidFill>
                <a:srgbClr val="000000"/>
              </a:solidFill>
              <a:latin typeface="Times New Roman" panose="02020603050405020304" pitchFamily="18" charset="0"/>
              <a:cs typeface="Times New Roman" panose="02020603050405020304" pitchFamily="18" charset="0"/>
            </a:endParaRPr>
          </a:p>
          <a:p>
            <a:endParaRPr lang="es-PR" dirty="0"/>
          </a:p>
        </p:txBody>
      </p:sp>
    </p:spTree>
    <p:extLst>
      <p:ext uri="{BB962C8B-B14F-4D97-AF65-F5344CB8AC3E}">
        <p14:creationId xmlns:p14="http://schemas.microsoft.com/office/powerpoint/2010/main" val="211319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2AE5-F847-3C72-009D-58AA81DF56E6}"/>
              </a:ext>
            </a:extLst>
          </p:cNvPr>
          <p:cNvSpPr>
            <a:spLocks noGrp="1"/>
          </p:cNvSpPr>
          <p:nvPr>
            <p:ph type="title"/>
          </p:nvPr>
        </p:nvSpPr>
        <p:spPr>
          <a:xfrm>
            <a:off x="295939" y="219721"/>
            <a:ext cx="10515600" cy="1003023"/>
          </a:xfrm>
        </p:spPr>
        <p:txBody>
          <a:bodyPr/>
          <a:lstStyle/>
          <a:p>
            <a:r>
              <a:rPr lang="en-US" b="1" dirty="0">
                <a:latin typeface="Times New Roman" panose="02020603050405020304" pitchFamily="18" charset="0"/>
                <a:cs typeface="Times New Roman" panose="02020603050405020304" pitchFamily="18" charset="0"/>
              </a:rPr>
              <a:t>Information needed for a complaint</a:t>
            </a:r>
            <a:endParaRPr lang="es-PR"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4E115B14-D054-CE4C-891E-08AC4D0F388C}"/>
              </a:ext>
            </a:extLst>
          </p:cNvPr>
          <p:cNvPicPr>
            <a:picLocks noGrp="1" noChangeAspect="1"/>
          </p:cNvPicPr>
          <p:nvPr>
            <p:ph idx="1"/>
          </p:nvPr>
        </p:nvPicPr>
        <p:blipFill>
          <a:blip r:embed="rId2"/>
          <a:stretch>
            <a:fillRect/>
          </a:stretch>
        </p:blipFill>
        <p:spPr>
          <a:xfrm>
            <a:off x="8568956" y="983733"/>
            <a:ext cx="3397893" cy="4667250"/>
          </a:xfrm>
        </p:spPr>
      </p:pic>
      <p:sp>
        <p:nvSpPr>
          <p:cNvPr id="4" name="Date Placeholder 3">
            <a:extLst>
              <a:ext uri="{FF2B5EF4-FFF2-40B4-BE49-F238E27FC236}">
                <a16:creationId xmlns:a16="http://schemas.microsoft.com/office/drawing/2014/main" id="{1866AF6A-D3AA-53EF-28B0-252D78483334}"/>
              </a:ext>
            </a:extLst>
          </p:cNvPr>
          <p:cNvSpPr>
            <a:spLocks noGrp="1"/>
          </p:cNvSpPr>
          <p:nvPr>
            <p:ph type="dt" sz="half" idx="10"/>
          </p:nvPr>
        </p:nvSpPr>
        <p:spPr/>
        <p:txBody>
          <a:bodyPr/>
          <a:lstStyle/>
          <a:p>
            <a:r>
              <a:rPr lang="en-US"/>
              <a:t>August 2018</a:t>
            </a:r>
            <a:endParaRPr lang="en-US" dirty="0"/>
          </a:p>
        </p:txBody>
      </p:sp>
      <p:sp>
        <p:nvSpPr>
          <p:cNvPr id="5" name="Slide Number Placeholder 4">
            <a:extLst>
              <a:ext uri="{FF2B5EF4-FFF2-40B4-BE49-F238E27FC236}">
                <a16:creationId xmlns:a16="http://schemas.microsoft.com/office/drawing/2014/main" id="{B3C970D0-D5A2-C557-73DD-7FA2F705A906}"/>
              </a:ext>
            </a:extLst>
          </p:cNvPr>
          <p:cNvSpPr>
            <a:spLocks noGrp="1"/>
          </p:cNvSpPr>
          <p:nvPr>
            <p:ph type="sldNum" sz="quarter" idx="12"/>
          </p:nvPr>
        </p:nvSpPr>
        <p:spPr/>
        <p:txBody>
          <a:bodyPr/>
          <a:lstStyle/>
          <a:p>
            <a:fld id="{5474B9E0-0DCD-4CA0-8368-6DEE523AA35E}" type="slidenum">
              <a:rPr lang="en-US" smtClean="0"/>
              <a:t>6</a:t>
            </a:fld>
            <a:endParaRPr lang="en-US" dirty="0"/>
          </a:p>
        </p:txBody>
      </p:sp>
      <p:sp>
        <p:nvSpPr>
          <p:cNvPr id="9" name="TextBox 8">
            <a:extLst>
              <a:ext uri="{FF2B5EF4-FFF2-40B4-BE49-F238E27FC236}">
                <a16:creationId xmlns:a16="http://schemas.microsoft.com/office/drawing/2014/main" id="{5221000C-8D99-0BEA-921C-8165B9AE926E}"/>
              </a:ext>
            </a:extLst>
          </p:cNvPr>
          <p:cNvSpPr txBox="1"/>
          <p:nvPr/>
        </p:nvSpPr>
        <p:spPr>
          <a:xfrm>
            <a:off x="3381153" y="2402958"/>
            <a:ext cx="914400" cy="914400"/>
          </a:xfrm>
          <a:prstGeom prst="rect">
            <a:avLst/>
          </a:prstGeom>
          <a:noFill/>
        </p:spPr>
        <p:txBody>
          <a:bodyPr vert="horz" wrap="none" lIns="91440" tIns="45720" rIns="91440" bIns="45720" rtlCol="0" anchor="b">
            <a:normAutofit lnSpcReduction="10000"/>
          </a:bodyPr>
          <a:lstStyle/>
          <a:p>
            <a:pPr marL="685800" indent="-685800" algn="l">
              <a:buFont typeface="Arial" panose="020B0604020202020204" pitchFamily="34" charset="0"/>
              <a:buChar char="•"/>
            </a:pPr>
            <a:endParaRPr lang="es-PR" sz="5600" b="1" dirty="0">
              <a:solidFill>
                <a:schemeClr val="bg1"/>
              </a:solidFill>
            </a:endParaRPr>
          </a:p>
        </p:txBody>
      </p:sp>
      <p:sp>
        <p:nvSpPr>
          <p:cNvPr id="10" name="TextBox 9">
            <a:extLst>
              <a:ext uri="{FF2B5EF4-FFF2-40B4-BE49-F238E27FC236}">
                <a16:creationId xmlns:a16="http://schemas.microsoft.com/office/drawing/2014/main" id="{B4FC6A1C-53AC-DA6A-15EF-FC3EE39C57CA}"/>
              </a:ext>
            </a:extLst>
          </p:cNvPr>
          <p:cNvSpPr txBox="1"/>
          <p:nvPr/>
        </p:nvSpPr>
        <p:spPr>
          <a:xfrm>
            <a:off x="403151" y="1127052"/>
            <a:ext cx="8092263" cy="5092996"/>
          </a:xfrm>
          <a:prstGeom prst="rect">
            <a:avLst/>
          </a:prstGeom>
          <a:noFill/>
        </p:spPr>
        <p:txBody>
          <a:bodyPr vert="horz" wrap="square" lIns="91440" tIns="45720" rIns="91440" bIns="45720" rtlCol="0" anchor="b">
            <a:normAutofit fontScale="25000" lnSpcReduction="20000"/>
          </a:bodyPr>
          <a:lstStyle/>
          <a:p>
            <a:pPr algn="l"/>
            <a:endParaRPr lang="en-US" sz="5600" b="1" dirty="0"/>
          </a:p>
          <a:p>
            <a:pPr algn="l"/>
            <a:endParaRPr lang="en-US" sz="5600" b="1" dirty="0"/>
          </a:p>
          <a:p>
            <a:pPr algn="l"/>
            <a:endParaRPr lang="en-US" sz="5600" b="1"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algn="l"/>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51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endParaRPr lang="en-US" sz="9600" dirty="0">
              <a:latin typeface="Times New Roman" panose="02020603050405020304" pitchFamily="18" charset="0"/>
              <a:cs typeface="Times New Roman" panose="02020603050405020304" pitchFamily="18" charset="0"/>
            </a:endParaRP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Complainant’s Full Name</a:t>
            </a: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Address</a:t>
            </a: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Phone</a:t>
            </a: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Email</a:t>
            </a: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Case or voucher number</a:t>
            </a: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Grantee or PHA</a:t>
            </a:r>
          </a:p>
          <a:p>
            <a:pPr marL="685800" indent="-685800" algn="l">
              <a:lnSpc>
                <a:spcPct val="120000"/>
              </a:lnSpc>
              <a:buFont typeface="Arial" panose="020B0604020202020204" pitchFamily="34" charset="0"/>
              <a:buChar char="•"/>
            </a:pPr>
            <a:r>
              <a:rPr lang="en-US" sz="9600" b="1" dirty="0">
                <a:latin typeface="Times New Roman" panose="02020603050405020304" pitchFamily="18" charset="0"/>
                <a:cs typeface="Times New Roman" panose="02020603050405020304" pitchFamily="18" charset="0"/>
              </a:rPr>
              <a:t>Description of the facts- </a:t>
            </a:r>
            <a:r>
              <a:rPr lang="en-US" sz="9600" dirty="0">
                <a:latin typeface="Times New Roman" panose="02020603050405020304" pitchFamily="18" charset="0"/>
                <a:cs typeface="Times New Roman" panose="02020603050405020304" pitchFamily="18" charset="0"/>
              </a:rPr>
              <a:t>Pertinent to the complaint</a:t>
            </a:r>
          </a:p>
          <a:p>
            <a:pPr marL="685800" indent="-685800" algn="l">
              <a:lnSpc>
                <a:spcPct val="120000"/>
              </a:lnSpc>
              <a:buFont typeface="Arial" panose="020B0604020202020204" pitchFamily="34" charset="0"/>
              <a:buChar char="•"/>
            </a:pPr>
            <a:r>
              <a:rPr lang="en-US" sz="9600" b="1" dirty="0">
                <a:latin typeface="Times New Roman" panose="02020603050405020304" pitchFamily="18" charset="0"/>
                <a:cs typeface="Times New Roman" panose="02020603050405020304" pitchFamily="18" charset="0"/>
              </a:rPr>
              <a:t>Administrative actions initiated by the complaint</a:t>
            </a: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Program Manager information </a:t>
            </a:r>
          </a:p>
          <a:p>
            <a:pPr marL="685800" indent="-685800" algn="l">
              <a:lnSpc>
                <a:spcPct val="120000"/>
              </a:lnSpc>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Supporting documents, if any</a:t>
            </a:r>
          </a:p>
          <a:p>
            <a:pPr marL="685800" indent="-685800" algn="l">
              <a:lnSpc>
                <a:spcPct val="120000"/>
              </a:lnSpc>
              <a:buFont typeface="Arial" panose="020B0604020202020204" pitchFamily="34" charset="0"/>
              <a:buChar char="•"/>
            </a:pPr>
            <a:r>
              <a:rPr lang="en-US" sz="9600" b="1" dirty="0">
                <a:latin typeface="Times New Roman" panose="02020603050405020304" pitchFamily="18" charset="0"/>
                <a:cs typeface="Times New Roman" panose="02020603050405020304" pitchFamily="18" charset="0"/>
              </a:rPr>
              <a:t>Petition to HUD</a:t>
            </a:r>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marL="685800" indent="-685800" algn="l">
              <a:buFont typeface="Arial" panose="020B0604020202020204" pitchFamily="34" charset="0"/>
              <a:buChar char="•"/>
            </a:pPr>
            <a:endParaRPr lang="en-US" sz="3000" dirty="0"/>
          </a:p>
          <a:p>
            <a:pPr algn="l"/>
            <a:endParaRPr lang="en-US" sz="5600" b="1" dirty="0"/>
          </a:p>
          <a:p>
            <a:pPr algn="l"/>
            <a:endParaRPr lang="en-US" sz="5600" b="1" dirty="0"/>
          </a:p>
          <a:p>
            <a:pPr algn="l"/>
            <a:endParaRPr lang="es-PR" sz="5600" b="1" dirty="0"/>
          </a:p>
        </p:txBody>
      </p:sp>
    </p:spTree>
    <p:extLst>
      <p:ext uri="{BB962C8B-B14F-4D97-AF65-F5344CB8AC3E}">
        <p14:creationId xmlns:p14="http://schemas.microsoft.com/office/powerpoint/2010/main" val="192861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1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FABDB6-2993-CACC-453B-AA3C9A9A1E1C}"/>
              </a:ext>
            </a:extLst>
          </p:cNvPr>
          <p:cNvSpPr>
            <a:spLocks noGrp="1"/>
          </p:cNvSpPr>
          <p:nvPr>
            <p:ph type="title"/>
          </p:nvPr>
        </p:nvSpPr>
        <p:spPr>
          <a:xfrm>
            <a:off x="341029" y="95693"/>
            <a:ext cx="3438144" cy="1552353"/>
          </a:xfrm>
        </p:spPr>
        <p:txBody>
          <a:bodyPr anchor="ctr">
            <a:normAutofit fontScale="90000"/>
          </a:bodyPr>
          <a:lstStyle/>
          <a:p>
            <a:pPr rtl="0" fontAlgn="base"/>
            <a:r>
              <a:rPr lang="en-US" sz="1800" b="0" i="0" dirty="0">
                <a:solidFill>
                  <a:srgbClr val="000000"/>
                </a:solidFill>
                <a:effectLst/>
                <a:latin typeface="Calibri" panose="020F0502020204030204" pitchFamily="34" charset="0"/>
              </a:rPr>
              <a:t> </a:t>
            </a:r>
            <a:br>
              <a:rPr lang="en-US" sz="1100" b="0" i="0" dirty="0">
                <a:solidFill>
                  <a:srgbClr val="000000"/>
                </a:solidFill>
                <a:effectLst/>
                <a:latin typeface="Segoe UI" panose="020B0502040204020203" pitchFamily="34" charset="0"/>
              </a:rPr>
            </a:br>
            <a:r>
              <a:rPr lang="en-US" sz="2700" b="1" i="0" dirty="0">
                <a:solidFill>
                  <a:srgbClr val="000000"/>
                </a:solidFill>
                <a:effectLst/>
                <a:latin typeface="Times New Roman" panose="02020603050405020304" pitchFamily="18" charset="0"/>
                <a:cs typeface="Times New Roman" panose="02020603050405020304" pitchFamily="18" charset="0"/>
              </a:rPr>
              <a:t>Contact Information for Field Office Supervisors by Program Area</a:t>
            </a:r>
            <a:br>
              <a:rPr lang="en-US" sz="1100" b="0" i="0" dirty="0">
                <a:solidFill>
                  <a:srgbClr val="000000"/>
                </a:solidFill>
                <a:effectLst/>
                <a:latin typeface="Segoe UI" panose="020B0502040204020203" pitchFamily="34" charset="0"/>
              </a:rPr>
            </a:br>
            <a:endParaRPr lang="es-PR" sz="2800" dirty="0"/>
          </a:p>
        </p:txBody>
      </p:sp>
      <p:sp>
        <p:nvSpPr>
          <p:cNvPr id="36" name="Rectangle 1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Content Placeholder 10">
            <a:extLst>
              <a:ext uri="{FF2B5EF4-FFF2-40B4-BE49-F238E27FC236}">
                <a16:creationId xmlns:a16="http://schemas.microsoft.com/office/drawing/2014/main" id="{74A77E38-A730-DC58-D72D-DB5280E458C5}"/>
              </a:ext>
            </a:extLst>
          </p:cNvPr>
          <p:cNvSpPr>
            <a:spLocks noGrp="1"/>
          </p:cNvSpPr>
          <p:nvPr>
            <p:ph idx="1"/>
          </p:nvPr>
        </p:nvSpPr>
        <p:spPr>
          <a:xfrm>
            <a:off x="341029" y="1426546"/>
            <a:ext cx="3493770" cy="5335761"/>
          </a:xfrm>
        </p:spPr>
        <p:txBody>
          <a:bodyPr anchor="t">
            <a:normAutofit/>
          </a:bodyPr>
          <a:lstStyle/>
          <a:p>
            <a:pPr algn="l" rtl="0" fontAlgn="base"/>
            <a:endParaRPr lang="es-PR"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s-PR" sz="1800" b="0" i="0" dirty="0">
                <a:solidFill>
                  <a:srgbClr val="000000"/>
                </a:solidFill>
                <a:effectLst/>
                <a:latin typeface="Times New Roman" panose="02020603050405020304" pitchFamily="18" charset="0"/>
                <a:cs typeface="Times New Roman" panose="02020603050405020304" pitchFamily="18" charset="0"/>
              </a:rPr>
              <a:t>Single </a:t>
            </a:r>
            <a:r>
              <a:rPr lang="es-PR" sz="1800" b="0" i="0" dirty="0" err="1">
                <a:solidFill>
                  <a:srgbClr val="000000"/>
                </a:solidFill>
                <a:effectLst/>
                <a:latin typeface="Times New Roman" panose="02020603050405020304" pitchFamily="18" charset="0"/>
                <a:cs typeface="Times New Roman" panose="02020603050405020304" pitchFamily="18" charset="0"/>
              </a:rPr>
              <a:t>Family</a:t>
            </a:r>
            <a:r>
              <a:rPr lang="es-PR" sz="1800" b="0" i="0" dirty="0">
                <a:solidFill>
                  <a:srgbClr val="000000"/>
                </a:solidFill>
                <a:effectLst/>
                <a:latin typeface="Times New Roman" panose="02020603050405020304" pitchFamily="18" charset="0"/>
                <a:cs typeface="Times New Roman" panose="02020603050405020304" pitchFamily="18" charset="0"/>
              </a:rPr>
              <a:t>: Lavelanet, Rachel A </a:t>
            </a:r>
            <a:r>
              <a:rPr lang="es-PR" sz="1800" b="0" i="0" u="sng" strike="noStrike" dirty="0">
                <a:solidFill>
                  <a:srgbClr val="0563C1"/>
                </a:solidFill>
                <a:effectLst/>
                <a:latin typeface="Times New Roman" panose="02020603050405020304" pitchFamily="18" charset="0"/>
                <a:cs typeface="Times New Roman" panose="02020603050405020304" pitchFamily="18" charset="0"/>
                <a:hlinkClick r:id="rId2"/>
              </a:rPr>
              <a:t>Rachel.A.Lavelanet@hud.gov</a:t>
            </a:r>
            <a:r>
              <a:rPr lang="es-PR" sz="1800" b="0" i="0" dirty="0">
                <a:solidFill>
                  <a:srgbClr val="000000"/>
                </a:solidFill>
                <a:effectLst/>
                <a:latin typeface="Times New Roman" panose="02020603050405020304" pitchFamily="18" charset="0"/>
                <a:cs typeface="Times New Roman" panose="02020603050405020304" pitchFamily="18" charset="0"/>
              </a:rPr>
              <a:t> </a:t>
            </a:r>
          </a:p>
          <a:p>
            <a:pPr algn="l" rtl="0" fontAlgn="base">
              <a:buFont typeface="Arial" panose="020B0604020202020204" pitchFamily="34" charset="0"/>
              <a:buChar char="•"/>
            </a:pPr>
            <a:r>
              <a:rPr lang="es-PR" sz="1800" b="0" i="0" dirty="0" err="1">
                <a:solidFill>
                  <a:srgbClr val="000000"/>
                </a:solidFill>
                <a:effectLst/>
                <a:latin typeface="Times New Roman" panose="02020603050405020304" pitchFamily="18" charset="0"/>
                <a:cs typeface="Times New Roman" panose="02020603050405020304" pitchFamily="18" charset="0"/>
              </a:rPr>
              <a:t>Multifamily</a:t>
            </a:r>
            <a:r>
              <a:rPr lang="es-PR" sz="1800" b="0" i="0" dirty="0">
                <a:solidFill>
                  <a:srgbClr val="000000"/>
                </a:solidFill>
                <a:effectLst/>
                <a:latin typeface="Times New Roman" panose="02020603050405020304" pitchFamily="18" charset="0"/>
                <a:cs typeface="Times New Roman" panose="02020603050405020304" pitchFamily="18" charset="0"/>
              </a:rPr>
              <a:t>: Daniel M. Ortiz </a:t>
            </a:r>
            <a:r>
              <a:rPr lang="es-PR" sz="1800" b="0" i="0" u="sng" strike="noStrike" dirty="0">
                <a:solidFill>
                  <a:srgbClr val="0563C1"/>
                </a:solidFill>
                <a:effectLst/>
                <a:latin typeface="Times New Roman" panose="02020603050405020304" pitchFamily="18" charset="0"/>
                <a:cs typeface="Times New Roman" panose="02020603050405020304" pitchFamily="18" charset="0"/>
                <a:hlinkClick r:id="rId3"/>
              </a:rPr>
              <a:t>Daniel.M.Ortiz@hud.gov</a:t>
            </a:r>
            <a:endParaRPr lang="es-PR" sz="1800" b="0" i="0" dirty="0">
              <a:solidFill>
                <a:srgbClr val="000000"/>
              </a:solidFill>
              <a:effectLst/>
              <a:latin typeface="Times New Roman" panose="02020603050405020304" pitchFamily="18" charset="0"/>
              <a:cs typeface="Times New Roman" panose="02020603050405020304" pitchFamily="18" charset="0"/>
            </a:endParaRPr>
          </a:p>
          <a:p>
            <a:pPr algn="l" rtl="0" fontAlgn="base">
              <a:buFont typeface="Arial" panose="020B0604020202020204" pitchFamily="34" charset="0"/>
              <a:buChar char="•"/>
            </a:pPr>
            <a:r>
              <a:rPr lang="es-PR" sz="1800" b="0" i="0" dirty="0">
                <a:solidFill>
                  <a:srgbClr val="000000"/>
                </a:solidFill>
                <a:effectLst/>
                <a:latin typeface="Times New Roman" panose="02020603050405020304" pitchFamily="18" charset="0"/>
                <a:cs typeface="Times New Roman" panose="02020603050405020304" pitchFamily="18" charset="0"/>
              </a:rPr>
              <a:t>Public </a:t>
            </a:r>
            <a:r>
              <a:rPr lang="es-PR" sz="1800" b="0" i="0" dirty="0" err="1">
                <a:solidFill>
                  <a:srgbClr val="000000"/>
                </a:solidFill>
                <a:effectLst/>
                <a:latin typeface="Times New Roman" panose="02020603050405020304" pitchFamily="18" charset="0"/>
                <a:cs typeface="Times New Roman" panose="02020603050405020304" pitchFamily="18" charset="0"/>
              </a:rPr>
              <a:t>Housing</a:t>
            </a:r>
            <a:r>
              <a:rPr lang="es-PR" sz="1800" b="0" i="0" dirty="0">
                <a:solidFill>
                  <a:srgbClr val="000000"/>
                </a:solidFill>
                <a:effectLst/>
                <a:latin typeface="Times New Roman" panose="02020603050405020304" pitchFamily="18" charset="0"/>
                <a:cs typeface="Times New Roman" panose="02020603050405020304" pitchFamily="18" charset="0"/>
              </a:rPr>
              <a:t>: Aponte, Amabelle </a:t>
            </a:r>
            <a:r>
              <a:rPr lang="es-PR" sz="1800" b="0" i="0" u="sng" strike="noStrike" dirty="0">
                <a:solidFill>
                  <a:srgbClr val="0563C1"/>
                </a:solidFill>
                <a:effectLst/>
                <a:latin typeface="Times New Roman" panose="02020603050405020304" pitchFamily="18" charset="0"/>
                <a:cs typeface="Times New Roman" panose="02020603050405020304" pitchFamily="18" charset="0"/>
                <a:hlinkClick r:id="rId4"/>
              </a:rPr>
              <a:t>Amabelle.Aponte@hud.gov</a:t>
            </a:r>
            <a:r>
              <a:rPr lang="es-PR" sz="1800" b="0" i="0" dirty="0">
                <a:solidFill>
                  <a:srgbClr val="000000"/>
                </a:solidFill>
                <a:effectLst/>
                <a:latin typeface="Times New Roman" panose="02020603050405020304" pitchFamily="18" charset="0"/>
                <a:cs typeface="Times New Roman" panose="02020603050405020304" pitchFamily="18" charset="0"/>
              </a:rPr>
              <a:t>  and/</a:t>
            </a:r>
            <a:r>
              <a:rPr lang="es-PR" sz="1800" b="0" i="0" dirty="0" err="1">
                <a:solidFill>
                  <a:srgbClr val="000000"/>
                </a:solidFill>
                <a:effectLst/>
                <a:latin typeface="Times New Roman" panose="02020603050405020304" pitchFamily="18" charset="0"/>
                <a:cs typeface="Times New Roman" panose="02020603050405020304" pitchFamily="18" charset="0"/>
              </a:rPr>
              <a:t>or</a:t>
            </a:r>
            <a:r>
              <a:rPr lang="es-PR" sz="1800" b="0" i="0" dirty="0">
                <a:solidFill>
                  <a:srgbClr val="000000"/>
                </a:solidFill>
                <a:effectLst/>
                <a:latin typeface="Times New Roman" panose="02020603050405020304" pitchFamily="18" charset="0"/>
                <a:cs typeface="Times New Roman" panose="02020603050405020304" pitchFamily="18" charset="0"/>
              </a:rPr>
              <a:t> Negron, Nilsa E  </a:t>
            </a:r>
            <a:r>
              <a:rPr lang="es-PR" sz="1800" u="sng" dirty="0">
                <a:solidFill>
                  <a:srgbClr val="0563C1"/>
                </a:solidFill>
                <a:latin typeface="Times New Roman" panose="02020603050405020304" pitchFamily="18" charset="0"/>
                <a:cs typeface="Times New Roman" panose="02020603050405020304" pitchFamily="18" charset="0"/>
              </a:rPr>
              <a:t>Nilsa.E.Negron@hud.gov</a:t>
            </a:r>
            <a:endParaRPr lang="es-PR" sz="1800" b="0" i="0" dirty="0">
              <a:solidFill>
                <a:srgbClr val="000000"/>
              </a:solidFill>
              <a:effectLst/>
              <a:latin typeface="Times New Roman" panose="02020603050405020304" pitchFamily="18" charset="0"/>
              <a:cs typeface="Times New Roman" panose="02020603050405020304" pitchFamily="18" charset="0"/>
            </a:endParaRPr>
          </a:p>
          <a:p>
            <a:pPr algn="l" rtl="0" fontAlgn="base">
              <a:buFont typeface="Arial" panose="020B0604020202020204" pitchFamily="34" charset="0"/>
              <a:buChar char="•"/>
            </a:pPr>
            <a:r>
              <a:rPr lang="es-PR" sz="1800" b="0" i="0" dirty="0">
                <a:solidFill>
                  <a:srgbClr val="000000"/>
                </a:solidFill>
                <a:effectLst/>
                <a:latin typeface="Times New Roman" panose="02020603050405020304" pitchFamily="18" charset="0"/>
                <a:cs typeface="Times New Roman" panose="02020603050405020304" pitchFamily="18" charset="0"/>
              </a:rPr>
              <a:t>CPD: Ortiz, Wilfrido G </a:t>
            </a:r>
            <a:r>
              <a:rPr lang="es-PR" sz="1800" b="0" i="0" u="sng" strike="noStrike" dirty="0">
                <a:solidFill>
                  <a:srgbClr val="0563C1"/>
                </a:solidFill>
                <a:effectLst/>
                <a:latin typeface="Times New Roman" panose="02020603050405020304" pitchFamily="18" charset="0"/>
                <a:cs typeface="Times New Roman" panose="02020603050405020304" pitchFamily="18" charset="0"/>
                <a:hlinkClick r:id="rId5"/>
              </a:rPr>
              <a:t>Wilfrido.G.Ortiz@hud.gov</a:t>
            </a:r>
            <a:endParaRPr lang="es-PR" sz="1800" b="0" i="0" dirty="0">
              <a:solidFill>
                <a:srgbClr val="000000"/>
              </a:solidFill>
              <a:effectLst/>
              <a:latin typeface="Times New Roman" panose="02020603050405020304" pitchFamily="18" charset="0"/>
              <a:cs typeface="Times New Roman" panose="02020603050405020304" pitchFamily="18" charset="0"/>
            </a:endParaRPr>
          </a:p>
          <a:p>
            <a:pPr algn="l" rtl="0" fontAlgn="base">
              <a:buFont typeface="Arial" panose="020B0604020202020204" pitchFamily="34" charset="0"/>
              <a:buChar char="•"/>
            </a:pPr>
            <a:r>
              <a:rPr lang="es-PR" sz="1800" b="0" i="0" dirty="0" err="1">
                <a:solidFill>
                  <a:srgbClr val="000000"/>
                </a:solidFill>
                <a:effectLst/>
                <a:latin typeface="Times New Roman" panose="02020603050405020304" pitchFamily="18" charset="0"/>
                <a:cs typeface="Times New Roman" panose="02020603050405020304" pitchFamily="18" charset="0"/>
              </a:rPr>
              <a:t>Disaster</a:t>
            </a:r>
            <a:r>
              <a:rPr lang="es-PR" sz="1800" b="0" i="0" dirty="0">
                <a:solidFill>
                  <a:srgbClr val="000000"/>
                </a:solidFill>
                <a:effectLst/>
                <a:latin typeface="Times New Roman" panose="02020603050405020304" pitchFamily="18" charset="0"/>
                <a:cs typeface="Times New Roman" panose="02020603050405020304" pitchFamily="18" charset="0"/>
              </a:rPr>
              <a:t> </a:t>
            </a:r>
            <a:r>
              <a:rPr lang="es-PR" sz="1800" b="0" i="0" dirty="0" err="1">
                <a:solidFill>
                  <a:srgbClr val="000000"/>
                </a:solidFill>
                <a:effectLst/>
                <a:latin typeface="Times New Roman" panose="02020603050405020304" pitchFamily="18" charset="0"/>
                <a:cs typeface="Times New Roman" panose="02020603050405020304" pitchFamily="18" charset="0"/>
              </a:rPr>
              <a:t>Recovery</a:t>
            </a:r>
            <a:r>
              <a:rPr lang="es-PR" sz="1800" b="0" i="0" dirty="0">
                <a:solidFill>
                  <a:srgbClr val="000000"/>
                </a:solidFill>
                <a:effectLst/>
                <a:latin typeface="Times New Roman" panose="02020603050405020304" pitchFamily="18" charset="0"/>
                <a:cs typeface="Times New Roman" panose="02020603050405020304" pitchFamily="18" charset="0"/>
              </a:rPr>
              <a:t>: Rivera-Carrion, Laura I </a:t>
            </a:r>
            <a:r>
              <a:rPr lang="es-PR" sz="1800" b="0" i="0" u="sng" strike="noStrike" dirty="0">
                <a:solidFill>
                  <a:srgbClr val="0563C1"/>
                </a:solidFill>
                <a:effectLst/>
                <a:latin typeface="Times New Roman" panose="02020603050405020304" pitchFamily="18" charset="0"/>
                <a:cs typeface="Times New Roman" panose="02020603050405020304" pitchFamily="18" charset="0"/>
                <a:hlinkClick r:id="rId6"/>
              </a:rPr>
              <a:t>Laura.I.Rivera-Carrion@hud.gov</a:t>
            </a:r>
            <a:r>
              <a:rPr lang="es-PR" sz="1800" b="0" i="0" dirty="0">
                <a:solidFill>
                  <a:srgbClr val="000000"/>
                </a:solidFill>
                <a:effectLst/>
                <a:latin typeface="Times New Roman" panose="02020603050405020304" pitchFamily="18" charset="0"/>
                <a:cs typeface="Times New Roman" panose="02020603050405020304" pitchFamily="18" charset="0"/>
              </a:rPr>
              <a:t> </a:t>
            </a:r>
          </a:p>
          <a:p>
            <a:pPr algn="l" rtl="0" fontAlgn="base">
              <a:buFont typeface="Arial" panose="020B0604020202020204" pitchFamily="34" charset="0"/>
              <a:buChar char="•"/>
            </a:pPr>
            <a:r>
              <a:rPr lang="es-PR" sz="1800" b="0" i="0" dirty="0">
                <a:solidFill>
                  <a:srgbClr val="000000"/>
                </a:solidFill>
                <a:effectLst/>
                <a:latin typeface="Times New Roman" panose="02020603050405020304" pitchFamily="18" charset="0"/>
                <a:cs typeface="Times New Roman" panose="02020603050405020304" pitchFamily="18" charset="0"/>
              </a:rPr>
              <a:t>FHEO: Berrios, Luis O </a:t>
            </a:r>
            <a:r>
              <a:rPr lang="es-PR" sz="1800" b="0" i="0" u="sng" strike="noStrike" dirty="0">
                <a:solidFill>
                  <a:srgbClr val="0563C1"/>
                </a:solidFill>
                <a:effectLst/>
                <a:latin typeface="Times New Roman" panose="02020603050405020304" pitchFamily="18" charset="0"/>
                <a:cs typeface="Times New Roman" panose="02020603050405020304" pitchFamily="18" charset="0"/>
                <a:hlinkClick r:id="rId7"/>
              </a:rPr>
              <a:t>Luis.O.Berrios@hud.gov</a:t>
            </a:r>
            <a:r>
              <a:rPr lang="es-PR" sz="1800" b="0" i="0" dirty="0">
                <a:solidFill>
                  <a:srgbClr val="000000"/>
                </a:solidFill>
                <a:effectLst/>
                <a:latin typeface="Times New Roman" panose="02020603050405020304" pitchFamily="18" charset="0"/>
                <a:cs typeface="Times New Roman" panose="02020603050405020304" pitchFamily="18" charset="0"/>
              </a:rPr>
              <a:t>  </a:t>
            </a:r>
          </a:p>
          <a:p>
            <a:endParaRPr lang="en-US" sz="1700" dirty="0"/>
          </a:p>
        </p:txBody>
      </p:sp>
      <p:pic>
        <p:nvPicPr>
          <p:cNvPr id="7" name="Content Placeholder 6">
            <a:extLst>
              <a:ext uri="{FF2B5EF4-FFF2-40B4-BE49-F238E27FC236}">
                <a16:creationId xmlns:a16="http://schemas.microsoft.com/office/drawing/2014/main" id="{04A05460-0377-F684-9FDA-9098CFDCEF27}"/>
              </a:ext>
            </a:extLst>
          </p:cNvPr>
          <p:cNvPicPr>
            <a:picLocks noChangeAspect="1"/>
          </p:cNvPicPr>
          <p:nvPr/>
        </p:nvPicPr>
        <p:blipFill>
          <a:blip r:embed="rId8"/>
          <a:stretch>
            <a:fillRect/>
          </a:stretch>
        </p:blipFill>
        <p:spPr>
          <a:xfrm>
            <a:off x="4085474" y="438912"/>
            <a:ext cx="8046720" cy="5791612"/>
          </a:xfrm>
          <a:prstGeom prst="rect">
            <a:avLst/>
          </a:prstGeom>
        </p:spPr>
      </p:pic>
    </p:spTree>
    <p:extLst>
      <p:ext uri="{BB962C8B-B14F-4D97-AF65-F5344CB8AC3E}">
        <p14:creationId xmlns:p14="http://schemas.microsoft.com/office/powerpoint/2010/main" val="185523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4924B26-22A2-40C8-85A7-798FAB27E3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12192000" cy="333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F9474D5C-B6FA-4027-A127-B414E3D150F4}"/>
              </a:ext>
            </a:extLst>
          </p:cNvPr>
          <p:cNvSpPr>
            <a:spLocks noGrp="1"/>
          </p:cNvSpPr>
          <p:nvPr>
            <p:ph type="ctrTitle"/>
          </p:nvPr>
        </p:nvSpPr>
        <p:spPr>
          <a:xfrm>
            <a:off x="2530143" y="2732403"/>
            <a:ext cx="9144000" cy="1194136"/>
          </a:xfrm>
        </p:spPr>
        <p:txBody>
          <a:bodyPr>
            <a:normAutofit fontScale="90000"/>
          </a:bodyPr>
          <a:lstStyle/>
          <a:p>
            <a:pPr algn="r">
              <a:spcBef>
                <a:spcPts val="1200"/>
              </a:spcBef>
              <a:spcAft>
                <a:spcPts val="1200"/>
              </a:spcAft>
            </a:pPr>
            <a:br>
              <a:rPr lang="en-US" b="1" dirty="0">
                <a:solidFill>
                  <a:schemeClr val="accent1">
                    <a:lumMod val="75000"/>
                  </a:schemeClr>
                </a:solidFill>
              </a:rPr>
            </a:br>
            <a:br>
              <a:rPr lang="en-US" sz="4000" b="1" dirty="0">
                <a:solidFill>
                  <a:schemeClr val="accent1">
                    <a:lumMod val="75000"/>
                  </a:schemeClr>
                </a:solidFill>
              </a:rPr>
            </a:br>
            <a:r>
              <a:rPr lang="en-US" sz="2000" dirty="0">
                <a:solidFill>
                  <a:schemeClr val="tx2"/>
                </a:solidFill>
              </a:rPr>
              <a:t>U.S. Department of Housing and Urban Development</a:t>
            </a:r>
            <a:br>
              <a:rPr lang="en-US" sz="2000" dirty="0">
                <a:solidFill>
                  <a:schemeClr val="tx2"/>
                </a:solidFill>
              </a:rPr>
            </a:br>
            <a:r>
              <a:rPr lang="en-US" sz="2000" dirty="0">
                <a:solidFill>
                  <a:schemeClr val="tx2"/>
                </a:solidFill>
              </a:rPr>
              <a:t>Community Planning and Development</a:t>
            </a:r>
            <a:br>
              <a:rPr lang="en-US" sz="2000" dirty="0">
                <a:solidFill>
                  <a:schemeClr val="tx2"/>
                </a:solidFill>
              </a:rPr>
            </a:br>
            <a:endParaRPr lang="en-US" sz="2700" b="1" dirty="0">
              <a:solidFill>
                <a:schemeClr val="accent1">
                  <a:lumMod val="75000"/>
                </a:schemeClr>
              </a:solidFill>
            </a:endParaRPr>
          </a:p>
        </p:txBody>
      </p:sp>
      <p:sp>
        <p:nvSpPr>
          <p:cNvPr id="7" name="Title 3">
            <a:extLst>
              <a:ext uri="{FF2B5EF4-FFF2-40B4-BE49-F238E27FC236}">
                <a16:creationId xmlns:a16="http://schemas.microsoft.com/office/drawing/2014/main" id="{6A47D016-8A9E-4405-BBE2-2814F13CD075}"/>
              </a:ext>
            </a:extLst>
          </p:cNvPr>
          <p:cNvSpPr txBox="1">
            <a:spLocks/>
          </p:cNvSpPr>
          <p:nvPr/>
        </p:nvSpPr>
        <p:spPr>
          <a:xfrm>
            <a:off x="428620" y="395877"/>
            <a:ext cx="11384151" cy="273242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200"/>
              </a:spcBef>
              <a:spcAft>
                <a:spcPts val="1200"/>
              </a:spcAft>
            </a:pPr>
            <a:r>
              <a:rPr lang="en-US" sz="4800" b="1" dirty="0">
                <a:solidFill>
                  <a:schemeClr val="tx2"/>
                </a:solidFill>
              </a:rPr>
              <a:t>Community Development Block Grant  Disaster Recovery</a:t>
            </a:r>
            <a:br>
              <a:rPr lang="en-US" sz="4400" b="1" dirty="0">
                <a:solidFill>
                  <a:schemeClr val="tx2"/>
                </a:solidFill>
              </a:rPr>
            </a:br>
            <a:br>
              <a:rPr lang="en-US" sz="1600" b="1" dirty="0">
                <a:solidFill>
                  <a:schemeClr val="tx2"/>
                </a:solidFill>
              </a:rPr>
            </a:br>
            <a:r>
              <a:rPr lang="en-US" sz="4400" b="1" dirty="0">
                <a:solidFill>
                  <a:schemeClr val="accent1">
                    <a:lumMod val="75000"/>
                  </a:schemeClr>
                </a:solidFill>
              </a:rPr>
              <a:t>Office of Disaster Recovery</a:t>
            </a:r>
          </a:p>
          <a:p>
            <a:pPr algn="l">
              <a:spcBef>
                <a:spcPts val="1200"/>
              </a:spcBef>
              <a:spcAft>
                <a:spcPts val="1200"/>
              </a:spcAft>
            </a:pPr>
            <a:r>
              <a:rPr lang="en-US" sz="4800" b="1" dirty="0">
                <a:solidFill>
                  <a:schemeClr val="accent1">
                    <a:lumMod val="75000"/>
                  </a:schemeClr>
                </a:solidFill>
              </a:rPr>
              <a:t>Complaints and Inquiries Process Overview</a:t>
            </a:r>
            <a:br>
              <a:rPr lang="en-US" sz="4800" b="1" dirty="0">
                <a:solidFill>
                  <a:schemeClr val="accent1">
                    <a:lumMod val="75000"/>
                  </a:schemeClr>
                </a:solidFill>
              </a:rPr>
            </a:br>
            <a:endParaRPr lang="en-US" sz="2000" b="1" dirty="0">
              <a:solidFill>
                <a:schemeClr val="accent1">
                  <a:lumMod val="75000"/>
                </a:schemeClr>
              </a:solidFill>
            </a:endParaRPr>
          </a:p>
        </p:txBody>
      </p:sp>
      <p:cxnSp>
        <p:nvCxnSpPr>
          <p:cNvPr id="3" name="Straight Connector 2">
            <a:extLst>
              <a:ext uri="{FF2B5EF4-FFF2-40B4-BE49-F238E27FC236}">
                <a16:creationId xmlns:a16="http://schemas.microsoft.com/office/drawing/2014/main" id="{734CE081-89E8-4584-A015-AAE34C241B4D}"/>
              </a:ext>
              <a:ext uri="{C183D7F6-B498-43B3-948B-1728B52AA6E4}">
                <adec:decorative xmlns:adec="http://schemas.microsoft.com/office/drawing/2017/decorative" val="1"/>
              </a:ext>
            </a:extLst>
          </p:cNvPr>
          <p:cNvCxnSpPr>
            <a:cxnSpLocks/>
          </p:cNvCxnSpPr>
          <p:nvPr/>
        </p:nvCxnSpPr>
        <p:spPr>
          <a:xfrm>
            <a:off x="542925" y="2969851"/>
            <a:ext cx="1104423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E1F516C-B13E-4B3C-BA6A-C98363932028}"/>
              </a:ext>
            </a:extLst>
          </p:cNvPr>
          <p:cNvSpPr/>
          <p:nvPr/>
        </p:nvSpPr>
        <p:spPr>
          <a:xfrm>
            <a:off x="428620" y="3028890"/>
            <a:ext cx="1192762" cy="400110"/>
          </a:xfrm>
          <a:prstGeom prst="rect">
            <a:avLst/>
          </a:prstGeom>
        </p:spPr>
        <p:txBody>
          <a:bodyPr wrap="none">
            <a:spAutoFit/>
          </a:bodyPr>
          <a:lstStyle/>
          <a:p>
            <a:r>
              <a:rPr lang="en-US" sz="2000" b="1" dirty="0">
                <a:solidFill>
                  <a:schemeClr val="bg2">
                    <a:lumMod val="50000"/>
                  </a:schemeClr>
                </a:solidFill>
                <a:latin typeface="+mj-lt"/>
              </a:rPr>
              <a:t>May 2023</a:t>
            </a:r>
          </a:p>
        </p:txBody>
      </p:sp>
      <p:pic>
        <p:nvPicPr>
          <p:cNvPr id="6" name="Picture 5">
            <a:extLst>
              <a:ext uri="{FF2B5EF4-FFF2-40B4-BE49-F238E27FC236}">
                <a16:creationId xmlns:a16="http://schemas.microsoft.com/office/drawing/2014/main" id="{F30E0190-E255-5BEB-0217-D1CFEB36E5FD}"/>
              </a:ext>
            </a:extLst>
          </p:cNvPr>
          <p:cNvPicPr>
            <a:picLocks noChangeAspect="1"/>
          </p:cNvPicPr>
          <p:nvPr/>
        </p:nvPicPr>
        <p:blipFill rotWithShape="1">
          <a:blip r:embed="rId4"/>
          <a:srcRect l="21549" t="4454" r="22262"/>
          <a:stretch/>
        </p:blipFill>
        <p:spPr>
          <a:xfrm>
            <a:off x="8562108" y="5508201"/>
            <a:ext cx="1202303" cy="1151418"/>
          </a:xfrm>
          <a:prstGeom prst="rect">
            <a:avLst/>
          </a:prstGeom>
        </p:spPr>
      </p:pic>
    </p:spTree>
    <p:extLst>
      <p:ext uri="{BB962C8B-B14F-4D97-AF65-F5344CB8AC3E}">
        <p14:creationId xmlns:p14="http://schemas.microsoft.com/office/powerpoint/2010/main" val="421488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dar chart&#10;&#10;Description automatically generated">
            <a:extLst>
              <a:ext uri="{FF2B5EF4-FFF2-40B4-BE49-F238E27FC236}">
                <a16:creationId xmlns:a16="http://schemas.microsoft.com/office/drawing/2014/main" id="{E6190FA5-B63E-BCD0-5F41-A7D8E900F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595" y="5507575"/>
            <a:ext cx="2221655" cy="1249681"/>
          </a:xfrm>
          <a:prstGeom prst="rect">
            <a:avLst/>
          </a:prstGeom>
        </p:spPr>
      </p:pic>
      <p:sp>
        <p:nvSpPr>
          <p:cNvPr id="2" name="Title 1">
            <a:extLst>
              <a:ext uri="{FF2B5EF4-FFF2-40B4-BE49-F238E27FC236}">
                <a16:creationId xmlns:a16="http://schemas.microsoft.com/office/drawing/2014/main" id="{08F0E817-82E1-43B4-B7C4-4FD707401C94}"/>
              </a:ext>
            </a:extLst>
          </p:cNvPr>
          <p:cNvSpPr>
            <a:spLocks noGrp="1"/>
          </p:cNvSpPr>
          <p:nvPr>
            <p:ph type="ctrTitle"/>
          </p:nvPr>
        </p:nvSpPr>
        <p:spPr>
          <a:xfrm>
            <a:off x="896075" y="726716"/>
            <a:ext cx="9144000" cy="1241009"/>
          </a:xfrm>
          <a:noFill/>
        </p:spPr>
        <p:txBody>
          <a:bodyPr>
            <a:normAutofit fontScale="90000"/>
          </a:bodyPr>
          <a:lstStyle/>
          <a:p>
            <a:pPr algn="l"/>
            <a:r>
              <a:rPr lang="en-US" sz="6000" dirty="0"/>
              <a:t>What is a complaint?</a:t>
            </a:r>
            <a:br>
              <a:rPr lang="en-US" sz="6000" dirty="0"/>
            </a:br>
            <a:endParaRPr lang="en-US" sz="5600" b="1" dirty="0">
              <a:solidFill>
                <a:schemeClr val="accent1">
                  <a:lumMod val="75000"/>
                </a:schemeClr>
              </a:solidFill>
            </a:endParaRPr>
          </a:p>
        </p:txBody>
      </p:sp>
      <p:pic>
        <p:nvPicPr>
          <p:cNvPr id="8" name="Picture 3">
            <a:extLst>
              <a:ext uri="{FF2B5EF4-FFF2-40B4-BE49-F238E27FC236}">
                <a16:creationId xmlns:a16="http://schemas.microsoft.com/office/drawing/2014/main" id="{06252C04-C979-4A84-9109-2C124A52EA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0039" t="62515" r="2734"/>
          <a:stretch/>
        </p:blipFill>
        <p:spPr bwMode="auto">
          <a:xfrm>
            <a:off x="9758363" y="5608320"/>
            <a:ext cx="2100262" cy="124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175435D2-59A4-4A98-BC69-0FD8A34AF26A}"/>
              </a:ext>
            </a:extLst>
          </p:cNvPr>
          <p:cNvSpPr txBox="1">
            <a:spLocks/>
          </p:cNvSpPr>
          <p:nvPr/>
        </p:nvSpPr>
        <p:spPr>
          <a:xfrm>
            <a:off x="827309" y="1967725"/>
            <a:ext cx="10698150" cy="3640595"/>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v"/>
            </a:pPr>
            <a:r>
              <a:rPr lang="en-US" sz="2800" dirty="0"/>
              <a:t>A complaint is a written statement received from the public that alleges a violation of a federal rule, law or regulation or state regulation. The Office of Disaster Recovery (ODR) has established guidelines and processes for handling complaints.</a:t>
            </a:r>
            <a:endParaRPr lang="en-US" sz="1600" dirty="0">
              <a:solidFill>
                <a:srgbClr val="000000"/>
              </a:solidFill>
              <a:latin typeface="+mj-lt"/>
            </a:endParaRPr>
          </a:p>
          <a:p>
            <a:pPr marL="800100" lvl="1" indent="-342900" algn="l">
              <a:lnSpc>
                <a:spcPct val="100000"/>
              </a:lnSpc>
              <a:spcBef>
                <a:spcPts val="0"/>
              </a:spcBef>
              <a:buFont typeface="Arial" panose="020B0604020202020204" pitchFamily="34" charset="0"/>
              <a:buChar char="•"/>
            </a:pPr>
            <a:endParaRPr lang="en-US" sz="1600" dirty="0">
              <a:solidFill>
                <a:srgbClr val="000000"/>
              </a:solidFill>
              <a:latin typeface="+mj-lt"/>
            </a:endParaRPr>
          </a:p>
        </p:txBody>
      </p:sp>
      <p:sp>
        <p:nvSpPr>
          <p:cNvPr id="4" name="Slide Number Placeholder 3">
            <a:extLst>
              <a:ext uri="{FF2B5EF4-FFF2-40B4-BE49-F238E27FC236}">
                <a16:creationId xmlns:a16="http://schemas.microsoft.com/office/drawing/2014/main" id="{662E3464-338B-4531-A763-F3C2459B17D6}"/>
              </a:ext>
            </a:extLst>
          </p:cNvPr>
          <p:cNvSpPr>
            <a:spLocks noGrp="1"/>
          </p:cNvSpPr>
          <p:nvPr>
            <p:ph type="sldNum" sz="quarter" idx="12"/>
          </p:nvPr>
        </p:nvSpPr>
        <p:spPr>
          <a:xfrm>
            <a:off x="518160" y="6356350"/>
            <a:ext cx="309149" cy="365125"/>
          </a:xfrm>
        </p:spPr>
        <p:txBody>
          <a:bodyPr/>
          <a:lstStyle/>
          <a:p>
            <a:fld id="{5474B9E0-0DCD-4CA0-8368-6DEE523AA35E}" type="slidenum">
              <a:rPr lang="en-US" smtClean="0"/>
              <a:t>9</a:t>
            </a:fld>
            <a:endParaRPr lang="en-US" dirty="0"/>
          </a:p>
        </p:txBody>
      </p:sp>
      <p:sp>
        <p:nvSpPr>
          <p:cNvPr id="3" name="Date Placeholder 2">
            <a:extLst>
              <a:ext uri="{FF2B5EF4-FFF2-40B4-BE49-F238E27FC236}">
                <a16:creationId xmlns:a16="http://schemas.microsoft.com/office/drawing/2014/main" id="{B8C8390E-209E-4758-94F4-9B70D9BE3623}"/>
              </a:ext>
            </a:extLst>
          </p:cNvPr>
          <p:cNvSpPr>
            <a:spLocks noGrp="1"/>
          </p:cNvSpPr>
          <p:nvPr>
            <p:ph type="dt" sz="half" idx="10"/>
          </p:nvPr>
        </p:nvSpPr>
        <p:spPr/>
        <p:txBody>
          <a:bodyPr/>
          <a:lstStyle/>
          <a:p>
            <a:r>
              <a:rPr lang="en-US" dirty="0"/>
              <a:t>May 2023</a:t>
            </a:r>
          </a:p>
        </p:txBody>
      </p:sp>
    </p:spTree>
    <p:extLst>
      <p:ext uri="{BB962C8B-B14F-4D97-AF65-F5344CB8AC3E}">
        <p14:creationId xmlns:p14="http://schemas.microsoft.com/office/powerpoint/2010/main" val="871937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lIns="91440" tIns="45720" rIns="91440" bIns="45720" rtlCol="0" anchor="b">
        <a:normAutofit/>
      </a:bodyPr>
      <a:lstStyle>
        <a:defPPr algn="l">
          <a:defRPr sz="5600" b="1"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iningLink xmlns="f2e38569-e53b-4c34-b60a-24eaaf256e78">
      <Url xsi:nil="true"/>
      <Description xsi:nil="true"/>
    </Training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79A788FA59FD4A9D7D9E17DB071390" ma:contentTypeVersion="17" ma:contentTypeDescription="Create a new document." ma:contentTypeScope="" ma:versionID="427a7846f0ed690236a771952e2fb729">
  <xsd:schema xmlns:xsd="http://www.w3.org/2001/XMLSchema" xmlns:xs="http://www.w3.org/2001/XMLSchema" xmlns:p="http://schemas.microsoft.com/office/2006/metadata/properties" xmlns:ns2="f2e38569-e53b-4c34-b60a-24eaaf256e78" xmlns:ns3="518e9efc-fbf3-4aca-87e7-2f25893133c8" targetNamespace="http://schemas.microsoft.com/office/2006/metadata/properties" ma:root="true" ma:fieldsID="a1c25b2e0e9ecc265e4deaafa6b00fe5" ns2:_="" ns3:_="">
    <xsd:import namespace="f2e38569-e53b-4c34-b60a-24eaaf256e78"/>
    <xsd:import namespace="518e9efc-fbf3-4aca-87e7-2f25893133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TrainingLink"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38569-e53b-4c34-b60a-24eaaf256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TrainingLink" ma:index="20" nillable="true" ma:displayName="Training" ma:format="Hyperlink" ma:internalName="TrainingLink">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e9efc-fbf3-4aca-87e7-2f25893133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180A0E-9523-40F3-A306-2546D8C25CE7}">
  <ds:schemaRefs>
    <ds:schemaRef ds:uri="http://purl.org/dc/terms/"/>
    <ds:schemaRef ds:uri="f2e38569-e53b-4c34-b60a-24eaaf256e78"/>
    <ds:schemaRef ds:uri="http://schemas.microsoft.com/office/2006/documentManagement/types"/>
    <ds:schemaRef ds:uri="http://schemas.microsoft.com/office/2006/metadata/properties"/>
    <ds:schemaRef ds:uri="518e9efc-fbf3-4aca-87e7-2f25893133c8"/>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69B063F-6D52-4306-B3DF-91A180450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38569-e53b-4c34-b60a-24eaaf256e78"/>
    <ds:schemaRef ds:uri="518e9efc-fbf3-4aca-87e7-2f25893133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97940D-B300-4B13-AF42-936D9E9CAF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29732</TotalTime>
  <Words>1791</Words>
  <Application>Microsoft Office PowerPoint</Application>
  <PresentationFormat>Widescreen</PresentationFormat>
  <Paragraphs>226</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Segoe UI</vt:lpstr>
      <vt:lpstr>Symbol</vt:lpstr>
      <vt:lpstr>Times New Roman</vt:lpstr>
      <vt:lpstr>Wingdings</vt:lpstr>
      <vt:lpstr>Office Theme</vt:lpstr>
      <vt:lpstr> Customer Service and Referrals       </vt:lpstr>
      <vt:lpstr>Contact the HUD San Juan Field Office (PR &amp; USVI)</vt:lpstr>
      <vt:lpstr>HUD’s Lobby- Self Service</vt:lpstr>
      <vt:lpstr>Types of Inquiries</vt:lpstr>
      <vt:lpstr>Escalations by program – Program Offices provide 10 to 15 days for the PHA or Grantee to formally respond</vt:lpstr>
      <vt:lpstr>Information needed for a complaint</vt:lpstr>
      <vt:lpstr>  Contact Information for Field Office Supervisors by Program Area </vt:lpstr>
      <vt:lpstr>  U.S. Department of Housing and Urban Development Community Planning and Development </vt:lpstr>
      <vt:lpstr>What is a complaint? </vt:lpstr>
      <vt:lpstr>What is an inquiry? </vt:lpstr>
      <vt:lpstr>Types of Complaints and Inquiries </vt:lpstr>
      <vt:lpstr>Process</vt:lpstr>
      <vt:lpstr>Timeframe for Response  </vt:lpstr>
      <vt:lpstr>Requesting Grantee Response</vt:lpstr>
      <vt:lpstr>Evaluating the Grantee’s Response &amp; Potential Courses of Action</vt:lpstr>
      <vt:lpstr>Evaluating the Grantee’s Response &amp; Potential Courses of Action</vt:lpstr>
      <vt:lpstr>Referrals to OIG</vt:lpstr>
      <vt:lpstr>Escalating Claims of Fraud to the OIG</vt:lpstr>
      <vt:lpstr>Referrals to FHEO</vt:lpstr>
      <vt:lpstr>Referring Civil Rights Violations to FHEO </vt:lpstr>
      <vt:lpstr> Referring Civil Rights Violations to FHEO</vt:lpstr>
      <vt:lpstr>Data from complaints submitted to ODR</vt:lpstr>
      <vt:lpstr>Data from complaints submitted to ODR</vt:lpstr>
      <vt:lpstr>Data from complaints submitted to ODR</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CDBG-DR Overview Presentation</dc:title>
  <dc:creator>info@hudexchange.info</dc:creator>
  <cp:lastModifiedBy>Rodriguez, Charlene M</cp:lastModifiedBy>
  <cp:revision>193</cp:revision>
  <cp:lastPrinted>2019-06-03T19:02:35Z</cp:lastPrinted>
  <dcterms:created xsi:type="dcterms:W3CDTF">2017-10-04T11:28:52Z</dcterms:created>
  <dcterms:modified xsi:type="dcterms:W3CDTF">2023-05-17T19:56:14Z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0x010100DD79A788FA59FD4A9D7D9E17DB071390</vt:lpwstr>
  </property>
</Properties>
</file>